
<file path=[Content_Types].xml><?xml version="1.0" encoding="utf-8"?>
<Types xmlns="http://schemas.openxmlformats.org/package/2006/content-types">
  <Default Extension="avi" ContentType="video/x-msvideo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311" r:id="rId2"/>
    <p:sldId id="509" r:id="rId3"/>
    <p:sldId id="504" r:id="rId4"/>
    <p:sldId id="519" r:id="rId5"/>
    <p:sldId id="506" r:id="rId6"/>
    <p:sldId id="507" r:id="rId7"/>
    <p:sldId id="508" r:id="rId8"/>
    <p:sldId id="512" r:id="rId9"/>
    <p:sldId id="513" r:id="rId10"/>
    <p:sldId id="517" r:id="rId11"/>
    <p:sldId id="514" r:id="rId12"/>
    <p:sldId id="516" r:id="rId13"/>
    <p:sldId id="515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28" autoAdjust="0"/>
    <p:restoredTop sz="78058" autoAdjust="0"/>
  </p:normalViewPr>
  <p:slideViewPr>
    <p:cSldViewPr snapToGrid="0">
      <p:cViewPr varScale="1">
        <p:scale>
          <a:sx n="85" d="100"/>
          <a:sy n="85" d="100"/>
        </p:scale>
        <p:origin x="1026" y="7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F08C96-E785-4A80-9B3F-48AD4E5C4914}" type="datetimeFigureOut">
              <a:rPr lang="en-US" smtClean="0"/>
              <a:t>4/12/2023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BB6F56-FA0B-4947-B557-4A6D66B7D3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5106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0213" y="708025"/>
            <a:ext cx="6296025" cy="35417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8F340F-433E-424F-98B5-F698153AC7C5}" type="slidenum">
              <a:rPr lang="en-US" smtClean="0">
                <a:solidFill>
                  <a:prstClr val="black"/>
                </a:solidFill>
              </a:rPr>
              <a:pPr/>
              <a:t>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17584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decision boundary plot based on the MLP model for the training data and how it predicts the testing data’s performance.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E996B9-06A4-4998-8927-29D9338CDB5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7996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Regularization combats overfitting by constraining the size of the weights. Alpha is a parameter for regularization term.</a:t>
            </a:r>
          </a:p>
          <a:p>
            <a:r>
              <a:rPr lang="en-US" b="1" dirty="0"/>
              <a:t>Variance is the variations in predictions when the different training dataset is used</a:t>
            </a:r>
          </a:p>
          <a:p>
            <a:r>
              <a:rPr lang="en-US" dirty="0"/>
              <a:t>Increasing alpha may fix high variance (a sign of overfitting) by encouraging smaller weights, resulting in a decision boundary plot that appears with lesser curvatures. Similarly, decreasing alpha may fix high bias (a sign of underfitting) by encouraging larger weights, potentially resulting in a more complicated decision boundary.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E996B9-06A4-4998-8927-29D9338CDB5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5754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shows how the decision boundary based on the training dataset, can accurately predict the risk/</a:t>
            </a:r>
            <a:r>
              <a:rPr lang="en-US" dirty="0" err="1"/>
              <a:t>norisk</a:t>
            </a:r>
            <a:r>
              <a:rPr lang="en-US" dirty="0"/>
              <a:t> behavior of material</a:t>
            </a:r>
          </a:p>
          <a:p>
            <a:endParaRPr lang="en-US" dirty="0"/>
          </a:p>
          <a:p>
            <a:r>
              <a:rPr lang="en-US" sz="1200" dirty="0"/>
              <a:t>MLP model with lower bias suggests the effect of mean pore radius is more critical that its total volume fraction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E996B9-06A4-4998-8927-29D9338CDB5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2694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E996B9-06A4-4998-8927-29D9338CDB5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860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Nanoporous</a:t>
            </a:r>
            <a:r>
              <a:rPr lang="en-US" dirty="0"/>
              <a:t> materials refer to materials with pore size between 0.1 and 100 nm, , porosity greater than 40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improvements in the dealloying method leads to manufacturing crack-free NPMs. This enables obtaining good ductility for NPMs.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Application: Biofuel cells are the devices that convert chemical energy of various into electrical energy through electrochemical reactions.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Flexible NPG were successfully fabricated for power supply for wearable electronic devices </a:t>
            </a:r>
            <a:r>
              <a:rPr lang="en-US" b="1" dirty="0"/>
              <a:t>on Contact Lenses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E996B9-06A4-4998-8927-29D9338CDB5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288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First part is workflow for design the nanopores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E996B9-06A4-4998-8927-29D9338CDB5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243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MD setup and animation shows how the pores evolve during the tension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Use MEAM potential which predict bulk modulus and elastic modulus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drop in stress-strain graph corresponds dislocations formed and move inside the bulk material.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Three dislocation types formed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E996B9-06A4-4998-8927-29D9338CDB5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5096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complex Correlations between the mechanical properties and design factors highlights importance of using ML models in optimizing the design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E996B9-06A4-4998-8927-29D9338CDB5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3861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heatmap identify c</a:t>
            </a:r>
            <a:r>
              <a:rPr lang="en-US" b="0" dirty="0"/>
              <a:t>orrelation between each design input factor and output parameters.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/>
              <a:t>It is based on </a:t>
            </a:r>
            <a:r>
              <a:rPr lang="en-US" b="0" dirty="0" err="1"/>
              <a:t>pearson</a:t>
            </a:r>
            <a:r>
              <a:rPr lang="en-US" b="0" dirty="0"/>
              <a:t> correlation </a:t>
            </a:r>
            <a:r>
              <a:rPr lang="en-US" b="0" dirty="0" err="1"/>
              <a:t>coefficnet</a:t>
            </a:r>
            <a:endParaRPr lang="en-US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/>
              <a:t>It shows the </a:t>
            </a:r>
            <a:r>
              <a:rPr lang="en-US" b="0" dirty="0" err="1"/>
              <a:t>impostance</a:t>
            </a:r>
            <a:r>
              <a:rPr lang="en-US" b="0" dirty="0"/>
              <a:t> of volume and mean radius and pore density!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E996B9-06A4-4998-8927-29D9338CDB5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9312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loss vs </a:t>
            </a:r>
            <a:r>
              <a:rPr lang="en-US" dirty="0" err="1"/>
              <a:t>epotchs</a:t>
            </a:r>
            <a:r>
              <a:rPr lang="en-US" dirty="0"/>
              <a:t> shows the models performance. </a:t>
            </a:r>
            <a:r>
              <a:rPr lang="en-US" dirty="0" err="1"/>
              <a:t>loss_val</a:t>
            </a:r>
            <a:r>
              <a:rPr lang="en-US" dirty="0"/>
              <a:t> (loss function of validation which is based on test data.) 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Hyper parameter </a:t>
            </a:r>
            <a:r>
              <a:rPr lang="en-US" dirty="0" err="1"/>
              <a:t>Oprimization</a:t>
            </a:r>
            <a:r>
              <a:rPr lang="en-US" dirty="0"/>
              <a:t> :</a:t>
            </a:r>
            <a:r>
              <a:rPr lang="en-US" dirty="0" err="1"/>
              <a:t>Epotch</a:t>
            </a:r>
            <a:r>
              <a:rPr lang="en-US" dirty="0"/>
              <a:t> is the number of times the training dataset passes a NN model. Batch size: we train ML models with training datasets with size of 100 data at each NN model parametrization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E996B9-06A4-4998-8927-29D9338CDB5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1571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Box plot: distribution of the data for each temperature</a:t>
            </a:r>
          </a:p>
          <a:p>
            <a:r>
              <a:rPr lang="en-US" dirty="0"/>
              <a:t>Predict risk factor based on the yield stress and the threshold set by application!</a:t>
            </a:r>
          </a:p>
          <a:p>
            <a:r>
              <a:rPr lang="en-US" dirty="0"/>
              <a:t>The complex nature of the dependency of risk factor on input design factors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E996B9-06A4-4998-8927-29D9338CDB5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9555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MLP is a classification model which divides each design into two categories: with risk and without risk </a:t>
            </a:r>
          </a:p>
          <a:p>
            <a:r>
              <a:rPr lang="en-US" dirty="0"/>
              <a:t>Hyperparameter Alpha determines the Regularization, which determines the tradeoff between bias and variance. We will discuss how alpha affects the model predictions later.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Comparing the Test data with model predictions shows the accuracy of the developed NN-MLP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E996B9-06A4-4998-8927-29D9338CDB5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0526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68C0F3-021E-471F-A7D9-FFBFF8C601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40AAB31-4BFB-4A1B-8C66-EB27DE66F8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4DACBE-163F-4B12-8E0B-AE321F8A1F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59AA61-5431-476C-BBE5-BB18F069BE53}" type="datetimeFigureOut">
              <a:rPr lang="en-US" smtClean="0"/>
              <a:t>4/12/2023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51C228-0EF3-4AF2-A2AE-2EA607CD2F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CDAE8D-CC44-4FFF-A957-DD03ADD9A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853F3-EF1B-4F8A-A8FD-CEF74E56C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2864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04AF2-5EF9-4899-A571-95A91253A1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C4EA9C-271F-4DB3-815C-1D575CDC3B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A283C6-FB67-4ACC-BFEC-8DA4ED788D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59AA61-5431-476C-BBE5-BB18F069BE53}" type="datetimeFigureOut">
              <a:rPr lang="en-US" smtClean="0"/>
              <a:t>4/12/2023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CE0196-40B9-411C-BC14-8E4447614B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7DAD59-676E-434F-B5FB-0881D285F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853F3-EF1B-4F8A-A8FD-CEF74E56C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4684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2DA70C7-AE37-4122-97BC-7905A97848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0E3AAE-82BA-43A5-BE0D-9B95AB5288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74EC9F-8D89-4811-9F2E-3F589CBF5F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59AA61-5431-476C-BBE5-BB18F069BE53}" type="datetimeFigureOut">
              <a:rPr lang="en-US" smtClean="0"/>
              <a:t>4/12/2023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603470-7138-474F-A3BD-52ECC4416E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D5581D-3A22-4D30-9E3D-368EB4C2C2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853F3-EF1B-4F8A-A8FD-CEF74E56C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1388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DCCDF-8AFF-47FF-8456-BFBE50CB4F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3898BB-F9EA-4D83-A08C-AEB2D9DC1E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5D553D-90C4-449B-9EE9-EAD2BA703F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59AA61-5431-476C-BBE5-BB18F069BE53}" type="datetimeFigureOut">
              <a:rPr lang="en-US" smtClean="0"/>
              <a:t>4/12/2023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CD9F88-6BAB-4352-9B4C-2AD993FB21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3B23EF-26AA-49BC-A307-211A2E2607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853F3-EF1B-4F8A-A8FD-CEF74E56C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7688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E63B8-2F2C-4497-8FDC-A90F0A5F5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1A3430-472E-45F6-B372-4D37768571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86C346-D664-482C-8886-31224C5424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59AA61-5431-476C-BBE5-BB18F069BE53}" type="datetimeFigureOut">
              <a:rPr lang="en-US" smtClean="0"/>
              <a:t>4/12/2023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15E9EC-8DE6-4FA1-96F0-23C6D078C7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6AEABD-A50D-4F8B-8B84-6AF526F0A5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853F3-EF1B-4F8A-A8FD-CEF74E56C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53888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881DAE-71AD-49A5-9FF1-0DAFD2F6E6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D6F0ED-A09C-438D-945E-A1EDF23E4B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654362-8FA1-4BFF-8BAA-C414B347ED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64FB63-BE53-486C-A695-EFE3D3121D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59AA61-5431-476C-BBE5-BB18F069BE53}" type="datetimeFigureOut">
              <a:rPr lang="en-US" smtClean="0"/>
              <a:t>4/12/2023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675977-CB8D-499B-8CB9-F6F109AB55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F32126-FC8F-4DB9-9AEE-3E1C580D4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853F3-EF1B-4F8A-A8FD-CEF74E56C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37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2BEB5-AC89-48C0-A138-9E82CBC730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B67487-81B1-46D7-95C5-F69AE1646B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9C2CF9-CA78-4606-B4A2-E7FA724FBC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4FCEFC-7BDD-439D-9A61-A2061F6907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1A7CB74-7991-4968-9CA4-BAE7C786EB6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DF40994-90DC-4218-BB2A-E08CE0149F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59AA61-5431-476C-BBE5-BB18F069BE53}" type="datetimeFigureOut">
              <a:rPr lang="en-US" smtClean="0"/>
              <a:t>4/12/2023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FE3F632-89CF-4D9D-AC48-1503445A8D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5DE7C8C-3BF6-43B5-9BEB-7FB91D9864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853F3-EF1B-4F8A-A8FD-CEF74E56C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6002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DD3AF-27F6-4E84-8D7F-B91BEE9DE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FD28AFC-06D1-4967-A1EE-B30663D50F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59AA61-5431-476C-BBE5-BB18F069BE53}" type="datetimeFigureOut">
              <a:rPr lang="en-US" smtClean="0"/>
              <a:t>4/12/2023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845098-CCCB-40CE-85C8-0697E158B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B85924-5DCD-48F6-99B1-049BC0085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853F3-EF1B-4F8A-A8FD-CEF74E56C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7137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0F60AD-53ED-43EE-B671-5EBC7A692C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59AA61-5431-476C-BBE5-BB18F069BE53}" type="datetimeFigureOut">
              <a:rPr lang="en-US" smtClean="0"/>
              <a:t>4/12/2023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B3F8E96-82DB-4BD6-8960-6D255907CE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82091B-BDB6-418C-83EC-D005FEB9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853F3-EF1B-4F8A-A8FD-CEF74E56C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45618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4F6FDB-E9A7-48A8-A59E-498ED4F33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522B80-7BF9-4777-A45C-5A6CAC31BA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557415-CD4C-406F-BC0F-52E2C79460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DDC636-5F00-48CD-BAB6-17B53DA0F0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59AA61-5431-476C-BBE5-BB18F069BE53}" type="datetimeFigureOut">
              <a:rPr lang="en-US" smtClean="0"/>
              <a:t>4/12/2023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C75E35-02ED-4EE7-AB65-A38F1C8819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E2F276-9E7C-4E67-A6A3-B2C4D4658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853F3-EF1B-4F8A-A8FD-CEF74E56C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4334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05499B-DD5F-48CC-9777-252180A43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6649C9C-1830-4CA8-9FE7-3C27E25551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73AA27-81DB-4462-821F-4F6D954576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A66B21-6710-483F-BAAF-B702F7961E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59AA61-5431-476C-BBE5-BB18F069BE53}" type="datetimeFigureOut">
              <a:rPr lang="en-US" smtClean="0"/>
              <a:t>4/12/2023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1EBF18-A8EE-435A-86FF-A6DD9B2B73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EA4D25-64D5-4BFE-8C17-B3D0E0431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853F3-EF1B-4F8A-A8FD-CEF74E56C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9463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9C219C6-15E7-4F70-900F-C8AF6BED8E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84845F-ED7B-495B-807A-21EEE7BBB8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A96638-063E-419B-8BE2-D93E3DFB6DC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59AA61-5431-476C-BBE5-BB18F069BE53}" type="datetimeFigureOut">
              <a:rPr lang="en-US" smtClean="0"/>
              <a:t>4/12/2023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AFC88C-50D6-4144-A93A-174C70E3B0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08E1A3-02DD-473D-AA41-79C35B51F2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6853F3-EF1B-4F8A-A8FD-CEF74E56C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383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jpeg"/><Relationship Id="rId4" Type="http://schemas.openxmlformats.org/officeDocument/2006/relationships/hyperlink" Target="http://www.zaeemlab.com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11.png"/><Relationship Id="rId7" Type="http://schemas.openxmlformats.org/officeDocument/2006/relationships/image" Target="../media/image9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14.png"/><Relationship Id="rId5" Type="http://schemas.openxmlformats.org/officeDocument/2006/relationships/image" Target="../media/image5.png"/><Relationship Id="rId10" Type="http://schemas.openxmlformats.org/officeDocument/2006/relationships/image" Target="../media/image12.png"/><Relationship Id="rId4" Type="http://schemas.openxmlformats.org/officeDocument/2006/relationships/image" Target="../media/image8.png"/><Relationship Id="rId9" Type="http://schemas.openxmlformats.org/officeDocument/2006/relationships/image" Target="../media/image12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9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.png"/><Relationship Id="rId12" Type="http://schemas.openxmlformats.org/officeDocument/2006/relationships/image" Target="../media/image18.png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6" Type="http://schemas.openxmlformats.org/officeDocument/2006/relationships/image" Target="../media/image8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10" Type="http://schemas.openxmlformats.org/officeDocument/2006/relationships/image" Target="../media/image16.png"/><Relationship Id="rId4" Type="http://schemas.openxmlformats.org/officeDocument/2006/relationships/notesSlide" Target="../notesSlides/notesSlide4.xml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2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jpe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3" Type="http://schemas.openxmlformats.org/officeDocument/2006/relationships/image" Target="../media/image26.png"/><Relationship Id="rId7" Type="http://schemas.openxmlformats.org/officeDocument/2006/relationships/image" Target="../media/image2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jpe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7" Type="http://schemas.openxmlformats.org/officeDocument/2006/relationships/image" Target="../media/image3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0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8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9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4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57307" y="110421"/>
            <a:ext cx="4477387" cy="513034"/>
          </a:xfrm>
          <a:prstGeom prst="rect">
            <a:avLst/>
          </a:prstGeom>
        </p:spPr>
      </p:pic>
      <p:sp>
        <p:nvSpPr>
          <p:cNvPr id="25" name="Subtitle 2"/>
          <p:cNvSpPr>
            <a:spLocks noGrp="1"/>
          </p:cNvSpPr>
          <p:nvPr>
            <p:ph type="subTitle" idx="1"/>
          </p:nvPr>
        </p:nvSpPr>
        <p:spPr>
          <a:xfrm>
            <a:off x="-50279" y="3117500"/>
            <a:ext cx="12191999" cy="1911700"/>
          </a:xfrm>
        </p:spPr>
        <p:txBody>
          <a:bodyPr>
            <a:normAutofit/>
          </a:bodyPr>
          <a:lstStyle/>
          <a:p>
            <a:r>
              <a:rPr lang="en-US" sz="20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Sepideh Kavousi</a:t>
            </a:r>
            <a:br>
              <a:rPr lang="en-US" sz="12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Department of Mechanical Engineering &amp; Materials Science Program</a:t>
            </a:r>
          </a:p>
          <a:p>
            <a:r>
              <a:rPr lang="en-US" sz="16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Colorado School of Mines</a:t>
            </a:r>
          </a:p>
          <a:p>
            <a:r>
              <a:rPr lang="en-US" sz="16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ZaeemLab.com</a:t>
            </a:r>
            <a:endParaRPr lang="en-US" sz="18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4" name="Straight Connector 23"/>
          <p:cNvCxnSpPr/>
          <p:nvPr/>
        </p:nvCxnSpPr>
        <p:spPr>
          <a:xfrm>
            <a:off x="15240" y="762000"/>
            <a:ext cx="12161520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7" name="Picture 16" descr="group picture.JPG">
            <a:extLst>
              <a:ext uri="{FF2B5EF4-FFF2-40B4-BE49-F238E27FC236}">
                <a16:creationId xmlns:a16="http://schemas.microsoft.com/office/drawing/2014/main" id="{98F37C16-AA9F-4C48-8627-BD0C2B6A0995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6" t="33990" r="16255" b="51315"/>
          <a:stretch/>
        </p:blipFill>
        <p:spPr>
          <a:xfrm>
            <a:off x="9351019" y="6050803"/>
            <a:ext cx="2790701" cy="36440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9150231-F26A-A44F-A501-09F469D304B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64" y="6166814"/>
            <a:ext cx="5701902" cy="566648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B8205F6-B7DB-784E-B1C4-6273FB0615E7}"/>
              </a:ext>
            </a:extLst>
          </p:cNvPr>
          <p:cNvCxnSpPr/>
          <p:nvPr/>
        </p:nvCxnSpPr>
        <p:spPr>
          <a:xfrm>
            <a:off x="0" y="6445142"/>
            <a:ext cx="1216152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D78CDF7F-485E-6143-ADDC-7DE37CD63BE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138" t="89794" b="5525"/>
          <a:stretch/>
        </p:blipFill>
        <p:spPr bwMode="auto">
          <a:xfrm>
            <a:off x="9265920" y="6499371"/>
            <a:ext cx="2926080" cy="35862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5297EB63-6EA4-AE4F-8E96-DCDF22EFAEA7}"/>
              </a:ext>
            </a:extLst>
          </p:cNvPr>
          <p:cNvSpPr txBox="1">
            <a:spLocks/>
          </p:cNvSpPr>
          <p:nvPr/>
        </p:nvSpPr>
        <p:spPr>
          <a:xfrm>
            <a:off x="457200" y="1777647"/>
            <a:ext cx="11277600" cy="1142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6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A Machine Learning Approach to Model the Mechanical Response of Metallic Nanofoams</a:t>
            </a:r>
            <a:endParaRPr lang="en-US" sz="3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36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4990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B406DE95-A306-ED4E-88F3-A68478921918}"/>
              </a:ext>
            </a:extLst>
          </p:cNvPr>
          <p:cNvSpPr txBox="1">
            <a:spLocks/>
          </p:cNvSpPr>
          <p:nvPr/>
        </p:nvSpPr>
        <p:spPr bwMode="auto">
          <a:xfrm>
            <a:off x="11178540" y="6518568"/>
            <a:ext cx="982980" cy="303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auto" hangingPunct="0">
              <a:spcBef>
                <a:spcPts val="0"/>
              </a:spcBef>
              <a:spcAft>
                <a:spcPts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FF074991-C93A-472C-B00C-FCE612A4FBB3}" type="slidenum">
              <a:rPr lang="en-US" sz="1200">
                <a:latin typeface="+mn-lt"/>
                <a:cs typeface="Times New Roman" pitchFamily="18" charset="0"/>
              </a:rPr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10</a:t>
            </a:fld>
            <a:endParaRPr lang="en-US" sz="1200" dirty="0">
              <a:latin typeface="+mn-lt"/>
              <a:cs typeface="Times New Roman" pitchFamily="18" charset="0"/>
            </a:endParaRP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sz="1400" dirty="0">
              <a:latin typeface="Times New Roman" pitchFamily="18" charset="0"/>
              <a:cs typeface="Times New Roman" pitchFamily="18" charset="0"/>
            </a:endParaRP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sz="14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F93BE82D-113A-FF41-A8E0-C4FB8980696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00600" y="6516610"/>
            <a:ext cx="2713274" cy="310896"/>
          </a:xfrm>
          <a:prstGeom prst="rect">
            <a:avLst/>
          </a:prstGeom>
        </p:spPr>
      </p:pic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049382F-AB6E-9149-B71E-273A45E82A07}"/>
              </a:ext>
            </a:extLst>
          </p:cNvPr>
          <p:cNvCxnSpPr/>
          <p:nvPr/>
        </p:nvCxnSpPr>
        <p:spPr>
          <a:xfrm>
            <a:off x="0" y="609600"/>
            <a:ext cx="12161520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4DE1F70F-31C4-B447-91AF-4A4C0F95C2E3}"/>
              </a:ext>
            </a:extLst>
          </p:cNvPr>
          <p:cNvCxnSpPr/>
          <p:nvPr/>
        </p:nvCxnSpPr>
        <p:spPr>
          <a:xfrm>
            <a:off x="0" y="6480982"/>
            <a:ext cx="1216152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D18DA4D1-AAD2-4347-9D5B-1A3C76633C01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816" y="6519578"/>
            <a:ext cx="3036384" cy="301752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5715000" y="1066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65459B91-2F3A-5DC3-29EB-EFB2C453E3F9}"/>
              </a:ext>
            </a:extLst>
          </p:cNvPr>
          <p:cNvSpPr txBox="1">
            <a:spLocks/>
          </p:cNvSpPr>
          <p:nvPr/>
        </p:nvSpPr>
        <p:spPr>
          <a:xfrm>
            <a:off x="87816" y="6455"/>
            <a:ext cx="11951784" cy="6209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 sz="2600" b="1">
                <a:latin typeface="+mj-lt"/>
                <a:ea typeface="+mj-ea"/>
                <a:cs typeface="+mj-cs"/>
                <a:sym typeface="Arial"/>
              </a:defRPr>
            </a:pPr>
            <a:r>
              <a:rPr lang="en-US" sz="2600" b="1" dirty="0">
                <a:latin typeface="+mn-lt"/>
                <a:sym typeface="Arial"/>
              </a:rPr>
              <a:t>Decision Boundary Plot Based on MLP Model</a:t>
            </a:r>
            <a:endParaRPr lang="en-US" sz="2600" b="1" dirty="0">
              <a:solidFill>
                <a:srgbClr val="0000FF"/>
              </a:solidFill>
              <a:latin typeface="+mn-lt"/>
              <a:sym typeface="Arial"/>
            </a:endParaRPr>
          </a:p>
        </p:txBody>
      </p:sp>
      <p:pic>
        <p:nvPicPr>
          <p:cNvPr id="7" name="Picture 6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684DF501-918E-5994-B331-893F3407249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502" y="1668395"/>
            <a:ext cx="11586996" cy="3521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68662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7816" y="6455"/>
            <a:ext cx="11951784" cy="620992"/>
          </a:xfrm>
        </p:spPr>
        <p:txBody>
          <a:bodyPr>
            <a:normAutofit/>
          </a:bodyPr>
          <a:lstStyle/>
          <a:p>
            <a:pPr algn="ctr">
              <a:defRPr sz="2600" b="1">
                <a:latin typeface="+mj-lt"/>
                <a:ea typeface="+mj-ea"/>
                <a:cs typeface="+mj-cs"/>
                <a:sym typeface="Arial"/>
              </a:defRPr>
            </a:pPr>
            <a:r>
              <a:rPr lang="en-US" sz="2600" dirty="0">
                <a:latin typeface="+mn-lt"/>
              </a:rPr>
              <a:t>MLP Model Regularization-Training Data</a:t>
            </a:r>
            <a:endParaRPr lang="en-US" sz="2600" dirty="0">
              <a:solidFill>
                <a:srgbClr val="0000FF"/>
              </a:solidFill>
              <a:latin typeface="+mn-lt"/>
            </a:endParaRPr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B406DE95-A306-ED4E-88F3-A68478921918}"/>
              </a:ext>
            </a:extLst>
          </p:cNvPr>
          <p:cNvSpPr txBox="1">
            <a:spLocks/>
          </p:cNvSpPr>
          <p:nvPr/>
        </p:nvSpPr>
        <p:spPr bwMode="auto">
          <a:xfrm>
            <a:off x="11178540" y="6518568"/>
            <a:ext cx="982980" cy="303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auto" hangingPunct="0">
              <a:spcBef>
                <a:spcPts val="0"/>
              </a:spcBef>
              <a:spcAft>
                <a:spcPts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FF074991-C93A-472C-B00C-FCE612A4FBB3}" type="slidenum">
              <a:rPr lang="en-US" sz="1200">
                <a:latin typeface="+mn-lt"/>
                <a:cs typeface="Times New Roman" pitchFamily="18" charset="0"/>
              </a:rPr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11</a:t>
            </a:fld>
            <a:endParaRPr lang="en-US" sz="1200" dirty="0">
              <a:latin typeface="+mn-lt"/>
              <a:cs typeface="Times New Roman" pitchFamily="18" charset="0"/>
            </a:endParaRP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sz="1400" dirty="0">
              <a:latin typeface="Times New Roman" pitchFamily="18" charset="0"/>
              <a:cs typeface="Times New Roman" pitchFamily="18" charset="0"/>
            </a:endParaRP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sz="14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F93BE82D-113A-FF41-A8E0-C4FB8980696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00600" y="6516610"/>
            <a:ext cx="2713274" cy="310896"/>
          </a:xfrm>
          <a:prstGeom prst="rect">
            <a:avLst/>
          </a:prstGeom>
        </p:spPr>
      </p:pic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049382F-AB6E-9149-B71E-273A45E82A07}"/>
              </a:ext>
            </a:extLst>
          </p:cNvPr>
          <p:cNvCxnSpPr/>
          <p:nvPr/>
        </p:nvCxnSpPr>
        <p:spPr>
          <a:xfrm>
            <a:off x="0" y="609600"/>
            <a:ext cx="12161520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4DE1F70F-31C4-B447-91AF-4A4C0F95C2E3}"/>
              </a:ext>
            </a:extLst>
          </p:cNvPr>
          <p:cNvCxnSpPr/>
          <p:nvPr/>
        </p:nvCxnSpPr>
        <p:spPr>
          <a:xfrm>
            <a:off x="0" y="6480982"/>
            <a:ext cx="1216152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D18DA4D1-AAD2-4347-9D5B-1A3C76633C01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816" y="6519578"/>
            <a:ext cx="3036384" cy="301752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5715000" y="1066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7D6B024A-49B9-28D8-8B09-2228102296F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34" r="9426"/>
          <a:stretch/>
        </p:blipFill>
        <p:spPr>
          <a:xfrm>
            <a:off x="311972" y="517216"/>
            <a:ext cx="9929308" cy="5418667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DD1FE535-5AF8-511E-798B-6CA5FAE8BDD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369"/>
          <a:stretch/>
        </p:blipFill>
        <p:spPr>
          <a:xfrm>
            <a:off x="10274898" y="3313281"/>
            <a:ext cx="1619279" cy="2385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01362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B406DE95-A306-ED4E-88F3-A68478921918}"/>
              </a:ext>
            </a:extLst>
          </p:cNvPr>
          <p:cNvSpPr txBox="1">
            <a:spLocks/>
          </p:cNvSpPr>
          <p:nvPr/>
        </p:nvSpPr>
        <p:spPr bwMode="auto">
          <a:xfrm>
            <a:off x="11178540" y="6518568"/>
            <a:ext cx="982980" cy="303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auto" hangingPunct="0">
              <a:spcBef>
                <a:spcPts val="0"/>
              </a:spcBef>
              <a:spcAft>
                <a:spcPts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FF074991-C93A-472C-B00C-FCE612A4FBB3}" type="slidenum">
              <a:rPr lang="en-US" sz="1200">
                <a:latin typeface="+mn-lt"/>
                <a:cs typeface="Times New Roman" pitchFamily="18" charset="0"/>
              </a:rPr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12</a:t>
            </a:fld>
            <a:endParaRPr lang="en-US" sz="1200" dirty="0">
              <a:latin typeface="+mn-lt"/>
              <a:cs typeface="Times New Roman" pitchFamily="18" charset="0"/>
            </a:endParaRP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sz="1400" dirty="0">
              <a:latin typeface="Times New Roman" pitchFamily="18" charset="0"/>
              <a:cs typeface="Times New Roman" pitchFamily="18" charset="0"/>
            </a:endParaRP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sz="14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F93BE82D-113A-FF41-A8E0-C4FB8980696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00600" y="6516610"/>
            <a:ext cx="2713274" cy="310896"/>
          </a:xfrm>
          <a:prstGeom prst="rect">
            <a:avLst/>
          </a:prstGeom>
        </p:spPr>
      </p:pic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049382F-AB6E-9149-B71E-273A45E82A07}"/>
              </a:ext>
            </a:extLst>
          </p:cNvPr>
          <p:cNvCxnSpPr/>
          <p:nvPr/>
        </p:nvCxnSpPr>
        <p:spPr>
          <a:xfrm>
            <a:off x="0" y="609600"/>
            <a:ext cx="12161520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4DE1F70F-31C4-B447-91AF-4A4C0F95C2E3}"/>
              </a:ext>
            </a:extLst>
          </p:cNvPr>
          <p:cNvCxnSpPr/>
          <p:nvPr/>
        </p:nvCxnSpPr>
        <p:spPr>
          <a:xfrm>
            <a:off x="0" y="6480982"/>
            <a:ext cx="1216152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D18DA4D1-AAD2-4347-9D5B-1A3C76633C01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816" y="6519578"/>
            <a:ext cx="3036384" cy="301752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5715000" y="1066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4470D49A-9D56-D597-6B3D-F3AC024C7B95}"/>
              </a:ext>
            </a:extLst>
          </p:cNvPr>
          <p:cNvSpPr txBox="1">
            <a:spLocks/>
          </p:cNvSpPr>
          <p:nvPr/>
        </p:nvSpPr>
        <p:spPr>
          <a:xfrm>
            <a:off x="87816" y="6455"/>
            <a:ext cx="11951784" cy="6209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 sz="2600" b="1">
                <a:latin typeface="+mj-lt"/>
                <a:ea typeface="+mj-ea"/>
                <a:cs typeface="+mj-cs"/>
                <a:sym typeface="Arial"/>
              </a:defRPr>
            </a:pPr>
            <a:r>
              <a:rPr lang="en-US" sz="2600" dirty="0">
                <a:latin typeface="+mn-lt"/>
              </a:rPr>
              <a:t>MLP Model Regularization-Testing Data</a:t>
            </a:r>
            <a:endParaRPr lang="en-US" sz="2600" b="1" dirty="0">
              <a:solidFill>
                <a:srgbClr val="0000FF"/>
              </a:solidFill>
              <a:latin typeface="+mn-lt"/>
              <a:sym typeface="Arial"/>
            </a:endParaRPr>
          </a:p>
        </p:txBody>
      </p:sp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8FB033FC-C803-CF15-4704-8DFD0AD5EF8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369"/>
          <a:stretch/>
        </p:blipFill>
        <p:spPr>
          <a:xfrm>
            <a:off x="10274898" y="3428999"/>
            <a:ext cx="1619279" cy="2385204"/>
          </a:xfrm>
          <a:prstGeom prst="rect">
            <a:avLst/>
          </a:prstGeom>
        </p:spPr>
      </p:pic>
      <p:pic>
        <p:nvPicPr>
          <p:cNvPr id="7" name="Picture 6" descr="Graphical user interface&#10;&#10;Description automatically generated">
            <a:extLst>
              <a:ext uri="{FF2B5EF4-FFF2-40B4-BE49-F238E27FC236}">
                <a16:creationId xmlns:a16="http://schemas.microsoft.com/office/drawing/2014/main" id="{59BF31D0-2D2C-00B2-49A7-ABB6428CB67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34" r="9512"/>
          <a:stretch/>
        </p:blipFill>
        <p:spPr>
          <a:xfrm>
            <a:off x="297823" y="719666"/>
            <a:ext cx="9918550" cy="5418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57057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7816" y="6455"/>
            <a:ext cx="11951784" cy="620992"/>
          </a:xfrm>
        </p:spPr>
        <p:txBody>
          <a:bodyPr>
            <a:normAutofit/>
          </a:bodyPr>
          <a:lstStyle/>
          <a:p>
            <a:pPr algn="ctr">
              <a:defRPr sz="2600" b="1">
                <a:latin typeface="+mj-lt"/>
                <a:ea typeface="+mj-ea"/>
                <a:cs typeface="+mj-cs"/>
                <a:sym typeface="Arial"/>
              </a:defRPr>
            </a:pPr>
            <a:r>
              <a:rPr lang="en-US" sz="2600" dirty="0">
                <a:latin typeface="+mn-lt"/>
              </a:rPr>
              <a:t>Summary and Conclusion</a:t>
            </a:r>
            <a:endParaRPr lang="en-US" sz="2600" dirty="0">
              <a:solidFill>
                <a:srgbClr val="0000FF"/>
              </a:solidFill>
              <a:latin typeface="+mn-lt"/>
            </a:endParaRPr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B406DE95-A306-ED4E-88F3-A68478921918}"/>
              </a:ext>
            </a:extLst>
          </p:cNvPr>
          <p:cNvSpPr txBox="1">
            <a:spLocks/>
          </p:cNvSpPr>
          <p:nvPr/>
        </p:nvSpPr>
        <p:spPr bwMode="auto">
          <a:xfrm>
            <a:off x="11178540" y="6518568"/>
            <a:ext cx="982980" cy="303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auto" hangingPunct="0">
              <a:spcBef>
                <a:spcPts val="0"/>
              </a:spcBef>
              <a:spcAft>
                <a:spcPts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FF074991-C93A-472C-B00C-FCE612A4FBB3}" type="slidenum">
              <a:rPr lang="en-US" sz="1200">
                <a:latin typeface="+mn-lt"/>
                <a:cs typeface="Times New Roman" pitchFamily="18" charset="0"/>
              </a:rPr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13</a:t>
            </a:fld>
            <a:endParaRPr lang="en-US" sz="1200" dirty="0">
              <a:latin typeface="+mn-lt"/>
              <a:cs typeface="Times New Roman" pitchFamily="18" charset="0"/>
            </a:endParaRP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sz="1400" dirty="0">
              <a:latin typeface="Times New Roman" pitchFamily="18" charset="0"/>
              <a:cs typeface="Times New Roman" pitchFamily="18" charset="0"/>
            </a:endParaRP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sz="14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F93BE82D-113A-FF41-A8E0-C4FB8980696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00600" y="6516610"/>
            <a:ext cx="2713274" cy="310896"/>
          </a:xfrm>
          <a:prstGeom prst="rect">
            <a:avLst/>
          </a:prstGeom>
        </p:spPr>
      </p:pic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049382F-AB6E-9149-B71E-273A45E82A07}"/>
              </a:ext>
            </a:extLst>
          </p:cNvPr>
          <p:cNvCxnSpPr/>
          <p:nvPr/>
        </p:nvCxnSpPr>
        <p:spPr>
          <a:xfrm>
            <a:off x="0" y="609600"/>
            <a:ext cx="12161520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4DE1F70F-31C4-B447-91AF-4A4C0F95C2E3}"/>
              </a:ext>
            </a:extLst>
          </p:cNvPr>
          <p:cNvCxnSpPr/>
          <p:nvPr/>
        </p:nvCxnSpPr>
        <p:spPr>
          <a:xfrm>
            <a:off x="0" y="6480982"/>
            <a:ext cx="1216152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D18DA4D1-AAD2-4347-9D5B-1A3C76633C01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816" y="6519578"/>
            <a:ext cx="3036384" cy="301752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5715000" y="1066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2A1989D-9D8A-2CA8-732C-1EE72EF96864}"/>
              </a:ext>
            </a:extLst>
          </p:cNvPr>
          <p:cNvSpPr txBox="1"/>
          <p:nvPr/>
        </p:nvSpPr>
        <p:spPr>
          <a:xfrm>
            <a:off x="421352" y="1271092"/>
            <a:ext cx="10992512" cy="44781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800"/>
              </a:spcAft>
              <a:buFont typeface="Wingdings" panose="05000000000000000000" pitchFamily="2" charset="2"/>
              <a:buChar char="ü"/>
            </a:pPr>
            <a:r>
              <a:rPr lang="en-US" sz="2400" dirty="0"/>
              <a:t>We used a neural network (NN) algorithm to relate the design factors of </a:t>
            </a:r>
            <a:r>
              <a:rPr lang="en-US" sz="2400" dirty="0" err="1"/>
              <a:t>nanoporous</a:t>
            </a:r>
            <a:r>
              <a:rPr lang="en-US" sz="2400" dirty="0"/>
              <a:t> metal (pore density, volume fraction, average size and distribution of pores) to materials mechanical properties (elastic modulus, yield stress, yield strain) at different temperatures.</a:t>
            </a:r>
          </a:p>
          <a:p>
            <a:pPr marL="285750" indent="-285750">
              <a:spcAft>
                <a:spcPts val="1800"/>
              </a:spcAft>
              <a:buFont typeface="Wingdings" panose="05000000000000000000" pitchFamily="2" charset="2"/>
              <a:buChar char="ü"/>
            </a:pPr>
            <a:r>
              <a:rPr lang="en-US" sz="2400" dirty="0"/>
              <a:t>An NN-MLP model is used obtain a decision boundary plot for the risk factor, which is determined by comparing the yield stress with a  yield stress threshold .</a:t>
            </a:r>
          </a:p>
          <a:p>
            <a:pPr marL="285750" indent="-285750">
              <a:spcAft>
                <a:spcPts val="1800"/>
              </a:spcAft>
              <a:buFont typeface="Wingdings" panose="05000000000000000000" pitchFamily="2" charset="2"/>
              <a:buChar char="ü"/>
            </a:pPr>
            <a:r>
              <a:rPr lang="en-US" sz="2400" dirty="0"/>
              <a:t>The MLP model with lower bias suggests the effect of mean pore radius is more critical with an approximate threshold of approximately 2.5 nm. </a:t>
            </a:r>
          </a:p>
          <a:p>
            <a:pPr marL="285750" indent="-285750">
              <a:spcAft>
                <a:spcPts val="1800"/>
              </a:spcAft>
              <a:buFont typeface="Wingdings" panose="05000000000000000000" pitchFamily="2" charset="2"/>
              <a:buChar char="ü"/>
            </a:pPr>
            <a:r>
              <a:rPr lang="en-US" sz="2400" dirty="0"/>
              <a:t>In future, we will also investigate how the design factors alter the material’s deformation mechanism during plastic deformation regime.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722409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9C9BCBA-70ED-C71C-42C1-E7A3925AD630}"/>
              </a:ext>
            </a:extLst>
          </p:cNvPr>
          <p:cNvSpPr/>
          <p:nvPr/>
        </p:nvSpPr>
        <p:spPr>
          <a:xfrm>
            <a:off x="90790" y="3814098"/>
            <a:ext cx="5624210" cy="1499921"/>
          </a:xfrm>
          <a:prstGeom prst="rect">
            <a:avLst/>
          </a:prstGeom>
          <a:ln>
            <a:solidFill>
              <a:schemeClr val="tx1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7850B950-5C45-51AE-C220-8076051D284A}"/>
              </a:ext>
            </a:extLst>
          </p:cNvPr>
          <p:cNvSpPr/>
          <p:nvPr/>
        </p:nvSpPr>
        <p:spPr>
          <a:xfrm>
            <a:off x="5827097" y="748906"/>
            <a:ext cx="6274113" cy="564113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7816" y="6455"/>
            <a:ext cx="11951784" cy="620992"/>
          </a:xfrm>
        </p:spPr>
        <p:txBody>
          <a:bodyPr>
            <a:normAutofit/>
          </a:bodyPr>
          <a:lstStyle/>
          <a:p>
            <a:pPr algn="ctr">
              <a:defRPr sz="2600" b="1">
                <a:latin typeface="+mj-lt"/>
                <a:ea typeface="+mj-ea"/>
                <a:cs typeface="+mj-cs"/>
                <a:sym typeface="Arial"/>
              </a:defRPr>
            </a:pPr>
            <a:r>
              <a:rPr lang="en-US" sz="2600" dirty="0" err="1">
                <a:latin typeface="+mn-lt"/>
              </a:rPr>
              <a:t>Nanoporous</a:t>
            </a:r>
            <a:r>
              <a:rPr lang="en-US" sz="2600" dirty="0">
                <a:latin typeface="+mn-lt"/>
              </a:rPr>
              <a:t> Metal (NPM)</a:t>
            </a:r>
            <a:endParaRPr lang="en-US" sz="2600" dirty="0">
              <a:solidFill>
                <a:srgbClr val="0000FF"/>
              </a:solidFill>
              <a:latin typeface="+mn-lt"/>
            </a:endParaRPr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B406DE95-A306-ED4E-88F3-A68478921918}"/>
              </a:ext>
            </a:extLst>
          </p:cNvPr>
          <p:cNvSpPr txBox="1">
            <a:spLocks/>
          </p:cNvSpPr>
          <p:nvPr/>
        </p:nvSpPr>
        <p:spPr bwMode="auto">
          <a:xfrm>
            <a:off x="11178540" y="6518568"/>
            <a:ext cx="982980" cy="303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auto" hangingPunct="0">
              <a:spcBef>
                <a:spcPts val="0"/>
              </a:spcBef>
              <a:spcAft>
                <a:spcPts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FF074991-C93A-472C-B00C-FCE612A4FBB3}" type="slidenum">
              <a:rPr lang="en-US" sz="1200">
                <a:latin typeface="+mn-lt"/>
                <a:cs typeface="Times New Roman" pitchFamily="18" charset="0"/>
              </a:rPr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2</a:t>
            </a:fld>
            <a:endParaRPr lang="en-US" sz="1200" dirty="0">
              <a:latin typeface="+mn-lt"/>
              <a:cs typeface="Times New Roman" pitchFamily="18" charset="0"/>
            </a:endParaRP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sz="1400" dirty="0">
              <a:latin typeface="Times New Roman" pitchFamily="18" charset="0"/>
              <a:cs typeface="Times New Roman" pitchFamily="18" charset="0"/>
            </a:endParaRP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sz="14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18DA4D1-AAD2-4347-9D5B-1A3C76633C0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816" y="6519578"/>
            <a:ext cx="3036384" cy="301752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5715000" y="98073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1" name="Picture 10" descr="Background pattern&#10;&#10;Description automatically generated">
            <a:extLst>
              <a:ext uri="{FF2B5EF4-FFF2-40B4-BE49-F238E27FC236}">
                <a16:creationId xmlns:a16="http://schemas.microsoft.com/office/drawing/2014/main" id="{9B0F9413-4450-8416-105D-8503CBAE031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607" t="67108" b="-1"/>
          <a:stretch/>
        </p:blipFill>
        <p:spPr>
          <a:xfrm>
            <a:off x="3505284" y="903160"/>
            <a:ext cx="1917241" cy="137908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D7F4C47-6DF3-B66C-3D41-88EA6B27EF76}"/>
              </a:ext>
            </a:extLst>
          </p:cNvPr>
          <p:cNvSpPr txBox="1"/>
          <p:nvPr/>
        </p:nvSpPr>
        <p:spPr>
          <a:xfrm>
            <a:off x="9125178" y="6112310"/>
            <a:ext cx="23751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Li et al., </a:t>
            </a:r>
            <a:r>
              <a:rPr lang="en-US" sz="1200" dirty="0">
                <a:latin typeface="Segoe UI" panose="020B0502040204020203" pitchFamily="34" charset="0"/>
              </a:rPr>
              <a:t>IJMS, 2021, 192, 106191</a:t>
            </a:r>
            <a:endParaRPr lang="en-US" sz="12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E1DBEA3-B8AD-7A31-8AFE-60FA50695E5E}"/>
              </a:ext>
            </a:extLst>
          </p:cNvPr>
          <p:cNvSpPr txBox="1"/>
          <p:nvPr/>
        </p:nvSpPr>
        <p:spPr>
          <a:xfrm>
            <a:off x="82795" y="1008760"/>
            <a:ext cx="430756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u="sng" dirty="0"/>
              <a:t>Characteristics: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large specific surface area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high porosity</a:t>
            </a:r>
          </a:p>
          <a:p>
            <a:r>
              <a:rPr lang="en-US" u="sng" dirty="0"/>
              <a:t>Properties: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high electrical efficiency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excellent energy–absorbing capacity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38A4379-C4BE-C56D-9625-6648B247AFC5}"/>
              </a:ext>
            </a:extLst>
          </p:cNvPr>
          <p:cNvSpPr txBox="1"/>
          <p:nvPr/>
        </p:nvSpPr>
        <p:spPr>
          <a:xfrm>
            <a:off x="6080760" y="1345360"/>
            <a:ext cx="97900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sz="2000" b="1" dirty="0"/>
              <a:t>Biofuel cell electrode</a:t>
            </a:r>
            <a:endParaRPr lang="en-US" sz="20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5586C2B-B246-EDE4-B2E2-4BE2680A500E}"/>
              </a:ext>
            </a:extLst>
          </p:cNvPr>
          <p:cNvSpPr txBox="1"/>
          <p:nvPr/>
        </p:nvSpPr>
        <p:spPr>
          <a:xfrm>
            <a:off x="9602733" y="1379488"/>
            <a:ext cx="213251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/>
              <a:t>Shock Absorber</a:t>
            </a:r>
          </a:p>
        </p:txBody>
      </p:sp>
      <p:pic>
        <p:nvPicPr>
          <p:cNvPr id="45" name="Picture 44" descr="A close-up of some gummy candies&#10;&#10;Description automatically generated with low confidence">
            <a:extLst>
              <a:ext uri="{FF2B5EF4-FFF2-40B4-BE49-F238E27FC236}">
                <a16:creationId xmlns:a16="http://schemas.microsoft.com/office/drawing/2014/main" id="{AE259D90-083E-DB6F-A1E3-0784225D465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493" t="71208"/>
          <a:stretch/>
        </p:blipFill>
        <p:spPr>
          <a:xfrm>
            <a:off x="9171965" y="1916678"/>
            <a:ext cx="2686987" cy="2212532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F93BE82D-113A-FF41-A8E0-C4FB8980696A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00600" y="6516610"/>
            <a:ext cx="2713274" cy="310896"/>
          </a:xfrm>
          <a:prstGeom prst="rect">
            <a:avLst/>
          </a:prstGeom>
        </p:spPr>
      </p:pic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4DE1F70F-31C4-B447-91AF-4A4C0F95C2E3}"/>
              </a:ext>
            </a:extLst>
          </p:cNvPr>
          <p:cNvCxnSpPr/>
          <p:nvPr/>
        </p:nvCxnSpPr>
        <p:spPr>
          <a:xfrm>
            <a:off x="0" y="6480982"/>
            <a:ext cx="1216152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049382F-AB6E-9149-B71E-273A45E82A07}"/>
              </a:ext>
            </a:extLst>
          </p:cNvPr>
          <p:cNvCxnSpPr/>
          <p:nvPr/>
        </p:nvCxnSpPr>
        <p:spPr>
          <a:xfrm>
            <a:off x="0" y="609600"/>
            <a:ext cx="12161520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53" name="Picture 52" descr="A close-up of some gummy candies&#10;&#10;Description automatically generated with low confidence">
            <a:extLst>
              <a:ext uri="{FF2B5EF4-FFF2-40B4-BE49-F238E27FC236}">
                <a16:creationId xmlns:a16="http://schemas.microsoft.com/office/drawing/2014/main" id="{AD0D1BD3-E39B-71B0-2664-27CDCD80CB8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02" t="54337" b="28602"/>
          <a:stretch/>
        </p:blipFill>
        <p:spPr>
          <a:xfrm>
            <a:off x="10039609" y="5796569"/>
            <a:ext cx="768682" cy="351693"/>
          </a:xfrm>
          <a:prstGeom prst="rect">
            <a:avLst/>
          </a:prstGeom>
        </p:spPr>
      </p:pic>
      <p:pic>
        <p:nvPicPr>
          <p:cNvPr id="54" name="Picture 53" descr="A close-up of some gummy candies&#10;&#10;Description automatically generated with low confidence">
            <a:extLst>
              <a:ext uri="{FF2B5EF4-FFF2-40B4-BE49-F238E27FC236}">
                <a16:creationId xmlns:a16="http://schemas.microsoft.com/office/drawing/2014/main" id="{73DA0108-F786-4D15-5243-C9A278C7D2F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005" r="50751" b="20640"/>
          <a:stretch/>
        </p:blipFill>
        <p:spPr>
          <a:xfrm>
            <a:off x="9121727" y="5796569"/>
            <a:ext cx="815926" cy="316523"/>
          </a:xfrm>
          <a:prstGeom prst="rect">
            <a:avLst/>
          </a:prstGeom>
        </p:spPr>
      </p:pic>
      <p:pic>
        <p:nvPicPr>
          <p:cNvPr id="55" name="Picture 54" descr="A close-up of some gummy candies&#10;&#10;Description automatically generated with low confidence">
            <a:extLst>
              <a:ext uri="{FF2B5EF4-FFF2-40B4-BE49-F238E27FC236}">
                <a16:creationId xmlns:a16="http://schemas.microsoft.com/office/drawing/2014/main" id="{11699F9E-BDAD-33CA-01D8-749F049FE91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02" t="30709" b="47732"/>
          <a:stretch/>
        </p:blipFill>
        <p:spPr>
          <a:xfrm>
            <a:off x="10948545" y="5116799"/>
            <a:ext cx="768681" cy="444411"/>
          </a:xfrm>
          <a:prstGeom prst="rect">
            <a:avLst/>
          </a:prstGeom>
        </p:spPr>
      </p:pic>
      <p:pic>
        <p:nvPicPr>
          <p:cNvPr id="56" name="Picture 55" descr="A close-up of some gummy candies&#10;&#10;Description automatically generated with low confidence">
            <a:extLst>
              <a:ext uri="{FF2B5EF4-FFF2-40B4-BE49-F238E27FC236}">
                <a16:creationId xmlns:a16="http://schemas.microsoft.com/office/drawing/2014/main" id="{0DAD50C5-BCF4-D0DE-0BE8-95E38BC2AB0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864" r="57603" b="37442"/>
          <a:stretch/>
        </p:blipFill>
        <p:spPr>
          <a:xfrm>
            <a:off x="10034262" y="5077483"/>
            <a:ext cx="702398" cy="591482"/>
          </a:xfrm>
          <a:prstGeom prst="rect">
            <a:avLst/>
          </a:prstGeom>
        </p:spPr>
      </p:pic>
      <p:pic>
        <p:nvPicPr>
          <p:cNvPr id="57" name="Picture 56" descr="A close-up of some gummy candies&#10;&#10;Description automatically generated with low confidence">
            <a:extLst>
              <a:ext uri="{FF2B5EF4-FFF2-40B4-BE49-F238E27FC236}">
                <a16:creationId xmlns:a16="http://schemas.microsoft.com/office/drawing/2014/main" id="{07028346-81DC-CEA4-03D2-3CF7DDC4B60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284" b="69709"/>
          <a:stretch/>
        </p:blipFill>
        <p:spPr>
          <a:xfrm>
            <a:off x="9149921" y="5094691"/>
            <a:ext cx="657977" cy="624410"/>
          </a:xfrm>
          <a:prstGeom prst="rect">
            <a:avLst/>
          </a:prstGeom>
        </p:spPr>
      </p:pic>
      <p:pic>
        <p:nvPicPr>
          <p:cNvPr id="58" name="Picture 57" descr="A close-up of some gummy candies&#10;&#10;Description automatically generated with low confidence">
            <a:extLst>
              <a:ext uri="{FF2B5EF4-FFF2-40B4-BE49-F238E27FC236}">
                <a16:creationId xmlns:a16="http://schemas.microsoft.com/office/drawing/2014/main" id="{739A8570-FB28-D3FD-F8C8-B1B0E94367D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40699" b="67715"/>
          <a:stretch/>
        </p:blipFill>
        <p:spPr>
          <a:xfrm>
            <a:off x="9965625" y="4399252"/>
            <a:ext cx="982424" cy="665519"/>
          </a:xfrm>
          <a:prstGeom prst="rect">
            <a:avLst/>
          </a:prstGeom>
        </p:spPr>
      </p:pic>
      <p:pic>
        <p:nvPicPr>
          <p:cNvPr id="59" name="Picture 58" descr="A close-up of some gummy candies&#10;&#10;Description automatically generated with low confidence">
            <a:extLst>
              <a:ext uri="{FF2B5EF4-FFF2-40B4-BE49-F238E27FC236}">
                <a16:creationId xmlns:a16="http://schemas.microsoft.com/office/drawing/2014/main" id="{1F0CF9E5-DACC-774D-702A-EF2A4CAB2C3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728" r="50751"/>
          <a:stretch/>
        </p:blipFill>
        <p:spPr>
          <a:xfrm>
            <a:off x="10943978" y="5805396"/>
            <a:ext cx="815926" cy="376652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B911A9DF-FDAC-EAAF-542F-BA9E47EF1DA6}"/>
              </a:ext>
            </a:extLst>
          </p:cNvPr>
          <p:cNvSpPr txBox="1"/>
          <p:nvPr/>
        </p:nvSpPr>
        <p:spPr>
          <a:xfrm>
            <a:off x="10093150" y="4396837"/>
            <a:ext cx="436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(a)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0E56149-0AD3-0797-BE65-BC5AECE3834C}"/>
              </a:ext>
            </a:extLst>
          </p:cNvPr>
          <p:cNvSpPr txBox="1"/>
          <p:nvPr/>
        </p:nvSpPr>
        <p:spPr>
          <a:xfrm>
            <a:off x="9242504" y="5101248"/>
            <a:ext cx="4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(b)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256CB1AA-61A1-D72B-6BBC-4E40A935DBA9}"/>
              </a:ext>
            </a:extLst>
          </p:cNvPr>
          <p:cNvSpPr txBox="1"/>
          <p:nvPr/>
        </p:nvSpPr>
        <p:spPr>
          <a:xfrm>
            <a:off x="10082116" y="5168240"/>
            <a:ext cx="436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(c)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6720D707-D066-9C25-17B4-276C2393A232}"/>
              </a:ext>
            </a:extLst>
          </p:cNvPr>
          <p:cNvSpPr txBox="1"/>
          <p:nvPr/>
        </p:nvSpPr>
        <p:spPr>
          <a:xfrm>
            <a:off x="11039077" y="5089629"/>
            <a:ext cx="4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(d)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6A9E621-D0EF-8230-C2E5-9320BFBD7A9B}"/>
              </a:ext>
            </a:extLst>
          </p:cNvPr>
          <p:cNvSpPr txBox="1"/>
          <p:nvPr/>
        </p:nvSpPr>
        <p:spPr>
          <a:xfrm>
            <a:off x="9162258" y="5738844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(e)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7E57922A-4B89-3648-2F99-13D17FA3CE14}"/>
              </a:ext>
            </a:extLst>
          </p:cNvPr>
          <p:cNvSpPr txBox="1"/>
          <p:nvPr/>
        </p:nvSpPr>
        <p:spPr>
          <a:xfrm>
            <a:off x="10218482" y="5759611"/>
            <a:ext cx="399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(f)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C7AE782D-A367-4A1F-5679-6941175688F1}"/>
              </a:ext>
            </a:extLst>
          </p:cNvPr>
          <p:cNvSpPr txBox="1"/>
          <p:nvPr/>
        </p:nvSpPr>
        <p:spPr>
          <a:xfrm>
            <a:off x="11080917" y="5762892"/>
            <a:ext cx="436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(g)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35871153-8014-A30A-D860-6C0BD0EB7ED6}"/>
              </a:ext>
            </a:extLst>
          </p:cNvPr>
          <p:cNvSpPr txBox="1"/>
          <p:nvPr/>
        </p:nvSpPr>
        <p:spPr>
          <a:xfrm>
            <a:off x="171215" y="598653"/>
            <a:ext cx="25099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 err="1">
                <a:latin typeface="+mn-lt"/>
              </a:rPr>
              <a:t>Nanoporous</a:t>
            </a:r>
            <a:r>
              <a:rPr lang="en-US" sz="1800" b="1" dirty="0">
                <a:latin typeface="+mn-lt"/>
              </a:rPr>
              <a:t> Metals</a:t>
            </a:r>
            <a:endParaRPr lang="en-US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2977E19-C5CB-B7EE-4717-3E82C5A7C07F}"/>
              </a:ext>
            </a:extLst>
          </p:cNvPr>
          <p:cNvSpPr txBox="1"/>
          <p:nvPr/>
        </p:nvSpPr>
        <p:spPr>
          <a:xfrm>
            <a:off x="7874281" y="710424"/>
            <a:ext cx="26585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APPLICATIONS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8C5E1B12-866E-23F0-E2D4-6F2A0285E90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56092"/>
          <a:stretch/>
        </p:blipFill>
        <p:spPr>
          <a:xfrm>
            <a:off x="5943412" y="1683401"/>
            <a:ext cx="2686987" cy="1839562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68D66279-975B-FC22-D9EB-EFEA9B931A6A}"/>
              </a:ext>
            </a:extLst>
          </p:cNvPr>
          <p:cNvSpPr txBox="1"/>
          <p:nvPr/>
        </p:nvSpPr>
        <p:spPr>
          <a:xfrm>
            <a:off x="5863983" y="3452158"/>
            <a:ext cx="29730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Xiao et al., </a:t>
            </a:r>
            <a:r>
              <a:rPr lang="it-IT" sz="1200" i="1" dirty="0"/>
              <a:t>Nano Select</a:t>
            </a:r>
            <a:r>
              <a:rPr lang="it-IT" sz="1200" dirty="0"/>
              <a:t>. 2021; 2: 1437– 1458</a:t>
            </a:r>
            <a:endParaRPr lang="en-US" sz="12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DA55E67-4204-EC72-872A-7C69F6DDACF1}"/>
              </a:ext>
            </a:extLst>
          </p:cNvPr>
          <p:cNvSpPr txBox="1"/>
          <p:nvPr/>
        </p:nvSpPr>
        <p:spPr>
          <a:xfrm>
            <a:off x="2953631" y="690709"/>
            <a:ext cx="29730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Xiao et al., </a:t>
            </a:r>
            <a:r>
              <a:rPr lang="it-IT" sz="1200" i="1" dirty="0"/>
              <a:t>Nano Select</a:t>
            </a:r>
            <a:r>
              <a:rPr lang="it-IT" sz="1200" dirty="0"/>
              <a:t>. 2021; 2: 1437– 1458</a:t>
            </a:r>
            <a:endParaRPr lang="en-US" sz="1200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C59A2CF-6DDE-C373-4168-BDB1424CD461}"/>
              </a:ext>
            </a:extLst>
          </p:cNvPr>
          <p:cNvSpPr txBox="1"/>
          <p:nvPr/>
        </p:nvSpPr>
        <p:spPr>
          <a:xfrm>
            <a:off x="1830406" y="3489112"/>
            <a:ext cx="22464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Goal of this study: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0AC1B97-8A78-22AA-5278-E097D16B9927}"/>
              </a:ext>
            </a:extLst>
          </p:cNvPr>
          <p:cNvSpPr txBox="1"/>
          <p:nvPr/>
        </p:nvSpPr>
        <p:spPr>
          <a:xfrm>
            <a:off x="200501" y="4177891"/>
            <a:ext cx="8358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NPM’s </a:t>
            </a:r>
          </a:p>
          <a:p>
            <a:r>
              <a:rPr lang="en-US" dirty="0"/>
              <a:t>Design</a:t>
            </a:r>
          </a:p>
        </p:txBody>
      </p:sp>
      <p:sp>
        <p:nvSpPr>
          <p:cNvPr id="70" name="Arrow: Right 69">
            <a:extLst>
              <a:ext uri="{FF2B5EF4-FFF2-40B4-BE49-F238E27FC236}">
                <a16:creationId xmlns:a16="http://schemas.microsoft.com/office/drawing/2014/main" id="{AADE4950-5C08-A97D-3F24-890173770C8B}"/>
              </a:ext>
            </a:extLst>
          </p:cNvPr>
          <p:cNvSpPr/>
          <p:nvPr/>
        </p:nvSpPr>
        <p:spPr>
          <a:xfrm>
            <a:off x="1252374" y="4282098"/>
            <a:ext cx="2816806" cy="398132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44D6F8C6-1EC0-B00E-DAFC-B1D3EE2A10A6}"/>
              </a:ext>
            </a:extLst>
          </p:cNvPr>
          <p:cNvSpPr txBox="1"/>
          <p:nvPr/>
        </p:nvSpPr>
        <p:spPr>
          <a:xfrm>
            <a:off x="4350815" y="4013301"/>
            <a:ext cx="16991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NPM’s Mechanical</a:t>
            </a:r>
          </a:p>
          <a:p>
            <a:r>
              <a:rPr lang="en-US" dirty="0"/>
              <a:t>Response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67A758B2-3793-9839-0F50-F4D375BC3C0D}"/>
              </a:ext>
            </a:extLst>
          </p:cNvPr>
          <p:cNvSpPr txBox="1"/>
          <p:nvPr/>
        </p:nvSpPr>
        <p:spPr>
          <a:xfrm>
            <a:off x="1525827" y="4688973"/>
            <a:ext cx="2246449" cy="36933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  <a:effectLst>
            <a:outerShdw blurRad="76200" dist="12700" dir="8100000" sy="-23000" kx="800400" algn="br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/>
              <a:t>Data Driven Approach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A0539C-CC65-F245-F081-937D727A8661}"/>
              </a:ext>
            </a:extLst>
          </p:cNvPr>
          <p:cNvSpPr txBox="1"/>
          <p:nvPr/>
        </p:nvSpPr>
        <p:spPr>
          <a:xfrm>
            <a:off x="3453937" y="2209254"/>
            <a:ext cx="801982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accent2"/>
                </a:solidFill>
              </a:rPr>
              <a:t>Gold </a:t>
            </a:r>
            <a:r>
              <a:rPr lang="en-US" sz="1400" dirty="0" err="1">
                <a:solidFill>
                  <a:schemeClr val="accent2"/>
                </a:solidFill>
              </a:rPr>
              <a:t>Nanoporous</a:t>
            </a:r>
            <a:r>
              <a:rPr lang="en-US" sz="1400" dirty="0">
                <a:solidFill>
                  <a:schemeClr val="accent2"/>
                </a:solidFill>
              </a:rPr>
              <a:t> material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8EC76C5B-DF73-72F0-6EB6-02B5B89D0DA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8451" y="3814098"/>
            <a:ext cx="2629852" cy="21301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05ECB60-8CBD-DC8C-5833-1191C55E4C15}"/>
              </a:ext>
            </a:extLst>
          </p:cNvPr>
          <p:cNvSpPr txBox="1"/>
          <p:nvPr/>
        </p:nvSpPr>
        <p:spPr>
          <a:xfrm>
            <a:off x="5943412" y="5916743"/>
            <a:ext cx="28142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 dirty="0"/>
              <a:t>Xiao et al. , ACS Appl. Mater. Interfaces</a:t>
            </a:r>
            <a:r>
              <a:rPr lang="en-US" sz="1200" dirty="0"/>
              <a:t> 2018, 10, 8</a:t>
            </a:r>
          </a:p>
        </p:txBody>
      </p:sp>
    </p:spTree>
    <p:extLst>
      <p:ext uri="{BB962C8B-B14F-4D97-AF65-F5344CB8AC3E}">
        <p14:creationId xmlns:p14="http://schemas.microsoft.com/office/powerpoint/2010/main" val="39283979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hart, line chart&#10;&#10;Description automatically generated">
            <a:extLst>
              <a:ext uri="{FF2B5EF4-FFF2-40B4-BE49-F238E27FC236}">
                <a16:creationId xmlns:a16="http://schemas.microsoft.com/office/drawing/2014/main" id="{7F50298C-4D59-868A-D9F1-509FF4DB83C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54" t="10013" r="7082" b="5742"/>
          <a:stretch/>
        </p:blipFill>
        <p:spPr>
          <a:xfrm>
            <a:off x="4287296" y="671562"/>
            <a:ext cx="2471592" cy="1793642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7816" y="6455"/>
            <a:ext cx="11951784" cy="620992"/>
          </a:xfrm>
        </p:spPr>
        <p:txBody>
          <a:bodyPr>
            <a:normAutofit fontScale="90000"/>
          </a:bodyPr>
          <a:lstStyle/>
          <a:p>
            <a:pPr algn="ctr">
              <a:defRPr sz="2600" b="1">
                <a:latin typeface="+mj-lt"/>
                <a:ea typeface="+mj-ea"/>
                <a:cs typeface="+mj-cs"/>
                <a:sym typeface="Arial"/>
              </a:defRPr>
            </a:pPr>
            <a:r>
              <a:rPr lang="en-US" sz="2600" dirty="0">
                <a:latin typeface="+mn-lt"/>
              </a:rPr>
              <a:t>Automated Workflow of Randomized Design &amp; Investigation of Nanofoams Under Tension</a:t>
            </a:r>
            <a:endParaRPr lang="en-US" sz="2600" dirty="0">
              <a:solidFill>
                <a:srgbClr val="0000FF"/>
              </a:solidFill>
              <a:latin typeface="+mn-lt"/>
            </a:endParaRPr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B406DE95-A306-ED4E-88F3-A68478921918}"/>
              </a:ext>
            </a:extLst>
          </p:cNvPr>
          <p:cNvSpPr txBox="1">
            <a:spLocks/>
          </p:cNvSpPr>
          <p:nvPr/>
        </p:nvSpPr>
        <p:spPr bwMode="auto">
          <a:xfrm>
            <a:off x="11178540" y="6518568"/>
            <a:ext cx="982980" cy="303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auto" hangingPunct="0">
              <a:spcBef>
                <a:spcPts val="0"/>
              </a:spcBef>
              <a:spcAft>
                <a:spcPts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FF074991-C93A-472C-B00C-FCE612A4FBB3}" type="slidenum">
              <a:rPr lang="en-US" sz="1200">
                <a:latin typeface="+mn-lt"/>
                <a:cs typeface="Times New Roman" pitchFamily="18" charset="0"/>
              </a:rPr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3</a:t>
            </a:fld>
            <a:endParaRPr lang="en-US" sz="1200" dirty="0">
              <a:latin typeface="+mn-lt"/>
              <a:cs typeface="Times New Roman" pitchFamily="18" charset="0"/>
            </a:endParaRP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sz="1400" dirty="0">
              <a:latin typeface="Times New Roman" pitchFamily="18" charset="0"/>
              <a:cs typeface="Times New Roman" pitchFamily="18" charset="0"/>
            </a:endParaRP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sz="14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F93BE82D-113A-FF41-A8E0-C4FB8980696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00600" y="6516610"/>
            <a:ext cx="2713274" cy="310896"/>
          </a:xfrm>
          <a:prstGeom prst="rect">
            <a:avLst/>
          </a:prstGeom>
        </p:spPr>
      </p:pic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049382F-AB6E-9149-B71E-273A45E82A07}"/>
              </a:ext>
            </a:extLst>
          </p:cNvPr>
          <p:cNvCxnSpPr/>
          <p:nvPr/>
        </p:nvCxnSpPr>
        <p:spPr>
          <a:xfrm>
            <a:off x="0" y="609600"/>
            <a:ext cx="12161520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4DE1F70F-31C4-B447-91AF-4A4C0F95C2E3}"/>
              </a:ext>
            </a:extLst>
          </p:cNvPr>
          <p:cNvCxnSpPr/>
          <p:nvPr/>
        </p:nvCxnSpPr>
        <p:spPr>
          <a:xfrm>
            <a:off x="0" y="6480982"/>
            <a:ext cx="1216152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D18DA4D1-AAD2-4347-9D5B-1A3C76633C01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816" y="6519578"/>
            <a:ext cx="3036384" cy="30175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E3C86C9-98DF-6B4A-E21D-220B7C17067C}"/>
              </a:ext>
            </a:extLst>
          </p:cNvPr>
          <p:cNvSpPr/>
          <p:nvPr/>
        </p:nvSpPr>
        <p:spPr>
          <a:xfrm>
            <a:off x="1562164" y="4778565"/>
            <a:ext cx="1371600" cy="73152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53A85D1D-98C2-8515-61F3-E68C92EC9B72}"/>
              </a:ext>
            </a:extLst>
          </p:cNvPr>
          <p:cNvCxnSpPr>
            <a:cxnSpLocks/>
          </p:cNvCxnSpPr>
          <p:nvPr/>
        </p:nvCxnSpPr>
        <p:spPr>
          <a:xfrm flipV="1">
            <a:off x="2933764" y="5171010"/>
            <a:ext cx="4572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085C9E7-487F-9C93-3AC1-3C0FD12D8D2F}"/>
              </a:ext>
            </a:extLst>
          </p:cNvPr>
          <p:cNvCxnSpPr>
            <a:cxnSpLocks/>
            <a:stCxn id="8" idx="4"/>
          </p:cNvCxnSpPr>
          <p:nvPr/>
        </p:nvCxnSpPr>
        <p:spPr>
          <a:xfrm flipH="1">
            <a:off x="4252319" y="5600160"/>
            <a:ext cx="0" cy="4572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25CF67E-6C66-83A9-484F-3156834AF8AF}"/>
              </a:ext>
            </a:extLst>
          </p:cNvPr>
          <p:cNvCxnSpPr>
            <a:cxnSpLocks/>
          </p:cNvCxnSpPr>
          <p:nvPr/>
        </p:nvCxnSpPr>
        <p:spPr>
          <a:xfrm flipV="1">
            <a:off x="2238262" y="5510085"/>
            <a:ext cx="0" cy="54727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C1777628-5F9B-6074-A7F5-9B04C276C563}"/>
              </a:ext>
            </a:extLst>
          </p:cNvPr>
          <p:cNvSpPr/>
          <p:nvPr/>
        </p:nvSpPr>
        <p:spPr>
          <a:xfrm>
            <a:off x="3398972" y="4685760"/>
            <a:ext cx="1737360" cy="9144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9F6D68B-73C8-93F8-5C95-7AA0ABCAF929}"/>
              </a:ext>
            </a:extLst>
          </p:cNvPr>
          <p:cNvSpPr/>
          <p:nvPr/>
        </p:nvSpPr>
        <p:spPr>
          <a:xfrm>
            <a:off x="5602986" y="4695211"/>
            <a:ext cx="1737360" cy="9144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98E2857-A8E9-5B94-9C45-1881A7A7C04C}"/>
              </a:ext>
            </a:extLst>
          </p:cNvPr>
          <p:cNvCxnSpPr>
            <a:cxnSpLocks/>
            <a:stCxn id="11" idx="4"/>
          </p:cNvCxnSpPr>
          <p:nvPr/>
        </p:nvCxnSpPr>
        <p:spPr>
          <a:xfrm>
            <a:off x="6471666" y="5609611"/>
            <a:ext cx="0" cy="43800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F1EDE99-ADF4-980D-4E36-30F43AD5E771}"/>
              </a:ext>
            </a:extLst>
          </p:cNvPr>
          <p:cNvSpPr txBox="1"/>
          <p:nvPr/>
        </p:nvSpPr>
        <p:spPr>
          <a:xfrm>
            <a:off x="5118094" y="4864645"/>
            <a:ext cx="43537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Yes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A34FE85-02E7-A95F-0BEE-5A60B95FFCBF}"/>
              </a:ext>
            </a:extLst>
          </p:cNvPr>
          <p:cNvSpPr txBox="1"/>
          <p:nvPr/>
        </p:nvSpPr>
        <p:spPr>
          <a:xfrm>
            <a:off x="6412134" y="5592287"/>
            <a:ext cx="40908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/>
              <a:t>No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B6670FF-8B87-2FB5-3C87-68A21A09EBCC}"/>
              </a:ext>
            </a:extLst>
          </p:cNvPr>
          <p:cNvCxnSpPr>
            <a:cxnSpLocks/>
          </p:cNvCxnSpPr>
          <p:nvPr/>
        </p:nvCxnSpPr>
        <p:spPr>
          <a:xfrm flipH="1">
            <a:off x="2238262" y="6057360"/>
            <a:ext cx="4256427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B97C55A0-823C-F416-7F8D-230F69CD4168}"/>
              </a:ext>
            </a:extLst>
          </p:cNvPr>
          <p:cNvSpPr txBox="1"/>
          <p:nvPr/>
        </p:nvSpPr>
        <p:spPr>
          <a:xfrm>
            <a:off x="7345415" y="4850970"/>
            <a:ext cx="43537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Yes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811753E-7541-6D61-DC91-9A97BF17991E}"/>
              </a:ext>
            </a:extLst>
          </p:cNvPr>
          <p:cNvSpPr/>
          <p:nvPr/>
        </p:nvSpPr>
        <p:spPr>
          <a:xfrm>
            <a:off x="7811477" y="4778565"/>
            <a:ext cx="1143000" cy="73152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F0B0FD3-D460-17D0-13EA-6C07C22A55D6}"/>
              </a:ext>
            </a:extLst>
          </p:cNvPr>
          <p:cNvSpPr txBox="1"/>
          <p:nvPr/>
        </p:nvSpPr>
        <p:spPr>
          <a:xfrm>
            <a:off x="4222927" y="5600160"/>
            <a:ext cx="40908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No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8B4927B-81C9-EB7F-3360-CB6E26C85F91}"/>
              </a:ext>
            </a:extLst>
          </p:cNvPr>
          <p:cNvSpPr/>
          <p:nvPr/>
        </p:nvSpPr>
        <p:spPr>
          <a:xfrm>
            <a:off x="9407622" y="4863276"/>
            <a:ext cx="825045" cy="61546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 err="1"/>
              <a:t>i</a:t>
            </a:r>
            <a:r>
              <a:rPr lang="en-US" sz="1500" dirty="0"/>
              <a:t>=N?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3D44C3B-C93E-9758-F0BF-DFF3E8C03FD4}"/>
              </a:ext>
            </a:extLst>
          </p:cNvPr>
          <p:cNvCxnSpPr>
            <a:cxnSpLocks/>
          </p:cNvCxnSpPr>
          <p:nvPr/>
        </p:nvCxnSpPr>
        <p:spPr>
          <a:xfrm>
            <a:off x="10241623" y="5171008"/>
            <a:ext cx="457200" cy="0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C2036444-B87C-7A90-E3BB-165094BBD0CA}"/>
              </a:ext>
            </a:extLst>
          </p:cNvPr>
          <p:cNvSpPr txBox="1"/>
          <p:nvPr/>
        </p:nvSpPr>
        <p:spPr>
          <a:xfrm>
            <a:off x="10187776" y="4864645"/>
            <a:ext cx="43537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Yes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C069C5C-08BD-C473-7D6F-7B49E520EA12}"/>
              </a:ext>
            </a:extLst>
          </p:cNvPr>
          <p:cNvCxnSpPr>
            <a:cxnSpLocks/>
            <a:stCxn id="22" idx="4"/>
          </p:cNvCxnSpPr>
          <p:nvPr/>
        </p:nvCxnSpPr>
        <p:spPr>
          <a:xfrm>
            <a:off x="9820145" y="5478741"/>
            <a:ext cx="0" cy="89612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DBF40BCC-1B0E-700E-0D3A-B302B883E273}"/>
              </a:ext>
            </a:extLst>
          </p:cNvPr>
          <p:cNvSpPr txBox="1"/>
          <p:nvPr/>
        </p:nvSpPr>
        <p:spPr>
          <a:xfrm>
            <a:off x="9824887" y="5521548"/>
            <a:ext cx="40908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No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323D8C7-4397-39E2-B57E-D6096767BB04}"/>
              </a:ext>
            </a:extLst>
          </p:cNvPr>
          <p:cNvCxnSpPr>
            <a:cxnSpLocks/>
          </p:cNvCxnSpPr>
          <p:nvPr/>
        </p:nvCxnSpPr>
        <p:spPr>
          <a:xfrm flipH="1">
            <a:off x="753874" y="6376564"/>
            <a:ext cx="9114064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5B2F01D8-3DA5-E494-845E-9AFACD2F15AC}"/>
              </a:ext>
            </a:extLst>
          </p:cNvPr>
          <p:cNvSpPr/>
          <p:nvPr/>
        </p:nvSpPr>
        <p:spPr>
          <a:xfrm>
            <a:off x="443944" y="4984330"/>
            <a:ext cx="669558" cy="37336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 err="1"/>
              <a:t>i</a:t>
            </a:r>
            <a:r>
              <a:rPr lang="en-US" sz="1500" dirty="0"/>
              <a:t>=i+1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3489632E-05C6-DD06-9046-FA6C68773A68}"/>
              </a:ext>
            </a:extLst>
          </p:cNvPr>
          <p:cNvCxnSpPr>
            <a:cxnSpLocks/>
          </p:cNvCxnSpPr>
          <p:nvPr/>
        </p:nvCxnSpPr>
        <p:spPr>
          <a:xfrm flipV="1">
            <a:off x="1105543" y="5171010"/>
            <a:ext cx="4572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AA17CE74-05EC-0790-232F-09B9610CB656}"/>
              </a:ext>
            </a:extLst>
          </p:cNvPr>
          <p:cNvCxnSpPr>
            <a:cxnSpLocks/>
          </p:cNvCxnSpPr>
          <p:nvPr/>
        </p:nvCxnSpPr>
        <p:spPr>
          <a:xfrm flipV="1">
            <a:off x="777789" y="5357690"/>
            <a:ext cx="0" cy="101717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C2D34A33-D16E-DA57-26A6-FF29841A5F61}"/>
              </a:ext>
            </a:extLst>
          </p:cNvPr>
          <p:cNvSpPr/>
          <p:nvPr/>
        </p:nvSpPr>
        <p:spPr>
          <a:xfrm>
            <a:off x="69156" y="2951612"/>
            <a:ext cx="1554480" cy="73152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Choose  random # of pores (N) 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8125A0A-C94D-C34E-27B3-92C7B546D31B}"/>
              </a:ext>
            </a:extLst>
          </p:cNvPr>
          <p:cNvSpPr/>
          <p:nvPr/>
        </p:nvSpPr>
        <p:spPr>
          <a:xfrm>
            <a:off x="443944" y="4140332"/>
            <a:ext cx="669558" cy="373361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 err="1"/>
              <a:t>i</a:t>
            </a:r>
            <a:r>
              <a:rPr lang="en-US" sz="1500" dirty="0"/>
              <a:t>=0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B41EC91-7DFE-8EF9-3568-ADBAA787618C}"/>
              </a:ext>
            </a:extLst>
          </p:cNvPr>
          <p:cNvCxnSpPr>
            <a:cxnSpLocks/>
          </p:cNvCxnSpPr>
          <p:nvPr/>
        </p:nvCxnSpPr>
        <p:spPr>
          <a:xfrm>
            <a:off x="778723" y="3683132"/>
            <a:ext cx="0" cy="4572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D24A62B5-751D-7E03-F3C5-00535FB13D1C}"/>
              </a:ext>
            </a:extLst>
          </p:cNvPr>
          <p:cNvCxnSpPr>
            <a:cxnSpLocks/>
          </p:cNvCxnSpPr>
          <p:nvPr/>
        </p:nvCxnSpPr>
        <p:spPr>
          <a:xfrm>
            <a:off x="778723" y="4527130"/>
            <a:ext cx="0" cy="4572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F491A035-8A30-688C-2B56-C7228884F08B}"/>
              </a:ext>
            </a:extLst>
          </p:cNvPr>
          <p:cNvCxnSpPr>
            <a:cxnSpLocks/>
          </p:cNvCxnSpPr>
          <p:nvPr/>
        </p:nvCxnSpPr>
        <p:spPr>
          <a:xfrm>
            <a:off x="8954477" y="5159658"/>
            <a:ext cx="4572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B1D60CB6-274A-BED0-3E75-432359CEA05D}"/>
              </a:ext>
            </a:extLst>
          </p:cNvPr>
          <p:cNvCxnSpPr>
            <a:cxnSpLocks/>
          </p:cNvCxnSpPr>
          <p:nvPr/>
        </p:nvCxnSpPr>
        <p:spPr>
          <a:xfrm>
            <a:off x="7349210" y="5171010"/>
            <a:ext cx="457200" cy="0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C011AE51-2B53-227F-2584-451A69FAE8E3}"/>
              </a:ext>
            </a:extLst>
          </p:cNvPr>
          <p:cNvCxnSpPr>
            <a:cxnSpLocks/>
          </p:cNvCxnSpPr>
          <p:nvPr/>
        </p:nvCxnSpPr>
        <p:spPr>
          <a:xfrm>
            <a:off x="5136332" y="5171009"/>
            <a:ext cx="457200" cy="0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FBF408FE-6972-99F6-69CA-803DF1D4D6DF}"/>
              </a:ext>
            </a:extLst>
          </p:cNvPr>
          <p:cNvSpPr txBox="1"/>
          <p:nvPr/>
        </p:nvSpPr>
        <p:spPr>
          <a:xfrm>
            <a:off x="3457871" y="4732948"/>
            <a:ext cx="1540057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Is volume of </a:t>
            </a:r>
            <a:r>
              <a:rPr lang="en-US" sz="1500" dirty="0" err="1">
                <a:solidFill>
                  <a:schemeClr val="bg1"/>
                </a:solidFill>
              </a:rPr>
              <a:t>i</a:t>
            </a:r>
            <a:r>
              <a:rPr lang="en-US" sz="1500" baseline="30000" dirty="0" err="1">
                <a:solidFill>
                  <a:schemeClr val="bg1"/>
                </a:solidFill>
              </a:rPr>
              <a:t>th</a:t>
            </a:r>
            <a:r>
              <a:rPr lang="en-US" sz="1500" dirty="0">
                <a:solidFill>
                  <a:schemeClr val="bg1"/>
                </a:solidFill>
              </a:rPr>
              <a:t> pore (V</a:t>
            </a:r>
            <a:r>
              <a:rPr lang="en-US" sz="1500" baseline="-25000" dirty="0">
                <a:solidFill>
                  <a:schemeClr val="bg1"/>
                </a:solidFill>
              </a:rPr>
              <a:t>i</a:t>
            </a:r>
            <a:r>
              <a:rPr lang="en-US" sz="1500" dirty="0">
                <a:solidFill>
                  <a:schemeClr val="bg1"/>
                </a:solidFill>
              </a:rPr>
              <a:t>) &gt; 0.05 × of total volume ?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90E9F6BB-75AC-1F78-373B-65D9E5F6183D}"/>
              </a:ext>
            </a:extLst>
          </p:cNvPr>
          <p:cNvSpPr txBox="1"/>
          <p:nvPr/>
        </p:nvSpPr>
        <p:spPr>
          <a:xfrm>
            <a:off x="5574198" y="4801289"/>
            <a:ext cx="1778398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total volume of all pores  (</a:t>
            </a:r>
            <a:r>
              <a:rPr lang="en-US" sz="1500" dirty="0" err="1">
                <a:solidFill>
                  <a:schemeClr val="bg1"/>
                </a:solidFill>
              </a:rPr>
              <a:t>V</a:t>
            </a:r>
            <a:r>
              <a:rPr lang="en-US" sz="1500" baseline="-25000" dirty="0" err="1">
                <a:solidFill>
                  <a:schemeClr val="bg1"/>
                </a:solidFill>
              </a:rPr>
              <a:t>pores</a:t>
            </a:r>
            <a:r>
              <a:rPr lang="en-US" sz="1500" dirty="0">
                <a:solidFill>
                  <a:schemeClr val="bg1"/>
                </a:solidFill>
              </a:rPr>
              <a:t>) &gt;0.1× of total volume?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469847E0-D8AB-F335-02EB-12D68601F3B8}"/>
              </a:ext>
            </a:extLst>
          </p:cNvPr>
          <p:cNvSpPr txBox="1"/>
          <p:nvPr/>
        </p:nvSpPr>
        <p:spPr>
          <a:xfrm>
            <a:off x="1469941" y="4778660"/>
            <a:ext cx="1560483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Chose a random radius  for </a:t>
            </a:r>
            <a:r>
              <a:rPr lang="en-US" sz="1500" dirty="0" err="1">
                <a:solidFill>
                  <a:schemeClr val="bg1"/>
                </a:solidFill>
              </a:rPr>
              <a:t>i</a:t>
            </a:r>
            <a:r>
              <a:rPr lang="en-US" sz="1500" baseline="30000" dirty="0" err="1">
                <a:solidFill>
                  <a:schemeClr val="bg1"/>
                </a:solidFill>
              </a:rPr>
              <a:t>th</a:t>
            </a:r>
            <a:r>
              <a:rPr lang="en-US" sz="1500" dirty="0">
                <a:solidFill>
                  <a:schemeClr val="bg1"/>
                </a:solidFill>
              </a:rPr>
              <a:t> pore (R</a:t>
            </a:r>
            <a:r>
              <a:rPr lang="en-US" sz="1500" baseline="-25000" dirty="0">
                <a:solidFill>
                  <a:schemeClr val="bg1"/>
                </a:solidFill>
              </a:rPr>
              <a:t>i</a:t>
            </a:r>
            <a:r>
              <a:rPr lang="en-US" sz="15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81" name="Diamond 80">
            <a:extLst>
              <a:ext uri="{FF2B5EF4-FFF2-40B4-BE49-F238E27FC236}">
                <a16:creationId xmlns:a16="http://schemas.microsoft.com/office/drawing/2014/main" id="{29E47CCB-9313-79E0-D0DF-B5A59D29C4AE}"/>
              </a:ext>
            </a:extLst>
          </p:cNvPr>
          <p:cNvSpPr/>
          <p:nvPr/>
        </p:nvSpPr>
        <p:spPr>
          <a:xfrm>
            <a:off x="10685814" y="4733197"/>
            <a:ext cx="1304136" cy="852922"/>
          </a:xfrm>
          <a:prstGeom prst="diamon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/>
          </a:p>
        </p:txBody>
      </p:sp>
      <p:sp>
        <p:nvSpPr>
          <p:cNvPr id="17" name="TextBox 16"/>
          <p:cNvSpPr txBox="1"/>
          <p:nvPr/>
        </p:nvSpPr>
        <p:spPr>
          <a:xfrm>
            <a:off x="10905332" y="4850970"/>
            <a:ext cx="89806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</a:rPr>
              <a:t>Finished</a:t>
            </a:r>
          </a:p>
          <a:p>
            <a:r>
              <a:rPr lang="en-US" sz="1500" dirty="0">
                <a:solidFill>
                  <a:schemeClr val="bg1"/>
                </a:solidFill>
              </a:rPr>
              <a:t>structure</a:t>
            </a:r>
          </a:p>
        </p:txBody>
      </p: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8BC8BC40-FDBD-1785-E3B7-9904E1EE6762}"/>
              </a:ext>
            </a:extLst>
          </p:cNvPr>
          <p:cNvCxnSpPr>
            <a:cxnSpLocks/>
          </p:cNvCxnSpPr>
          <p:nvPr/>
        </p:nvCxnSpPr>
        <p:spPr>
          <a:xfrm>
            <a:off x="777788" y="2494412"/>
            <a:ext cx="0" cy="4572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Diamond 82">
            <a:extLst>
              <a:ext uri="{FF2B5EF4-FFF2-40B4-BE49-F238E27FC236}">
                <a16:creationId xmlns:a16="http://schemas.microsoft.com/office/drawing/2014/main" id="{C68D9C85-5508-B278-EF22-1201B4B518A7}"/>
              </a:ext>
            </a:extLst>
          </p:cNvPr>
          <p:cNvSpPr/>
          <p:nvPr/>
        </p:nvSpPr>
        <p:spPr>
          <a:xfrm>
            <a:off x="212254" y="661401"/>
            <a:ext cx="1131067" cy="852922"/>
          </a:xfrm>
          <a:prstGeom prst="diamon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Start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9E25C824-B54B-DF6A-EFA3-560B8263F2E7}"/>
              </a:ext>
            </a:extLst>
          </p:cNvPr>
          <p:cNvSpPr txBox="1"/>
          <p:nvPr/>
        </p:nvSpPr>
        <p:spPr>
          <a:xfrm>
            <a:off x="7713894" y="4742274"/>
            <a:ext cx="1336475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delete atoms in  </a:t>
            </a:r>
            <a:r>
              <a:rPr lang="en-US" sz="1400" dirty="0" err="1">
                <a:solidFill>
                  <a:schemeClr val="bg1"/>
                </a:solidFill>
              </a:rPr>
              <a:t>i</a:t>
            </a:r>
            <a:r>
              <a:rPr lang="en-US" sz="1400" baseline="30000" dirty="0" err="1">
                <a:solidFill>
                  <a:schemeClr val="bg1"/>
                </a:solidFill>
              </a:rPr>
              <a:t>th</a:t>
            </a:r>
            <a:r>
              <a:rPr lang="en-US" sz="1400" dirty="0">
                <a:solidFill>
                  <a:schemeClr val="bg1"/>
                </a:solidFill>
              </a:rPr>
              <a:t> pore from the bulk block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A06E1904-476D-A24D-E015-901F66E52A7F}"/>
              </a:ext>
            </a:extLst>
          </p:cNvPr>
          <p:cNvSpPr/>
          <p:nvPr/>
        </p:nvSpPr>
        <p:spPr>
          <a:xfrm>
            <a:off x="10556790" y="3545972"/>
            <a:ext cx="1554480" cy="73152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Randomly choose temperature  (300, 400, 500 K)</a:t>
            </a:r>
          </a:p>
        </p:txBody>
      </p: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9BA643AE-5FF9-A7B1-2C68-01A84A95B3F2}"/>
              </a:ext>
            </a:extLst>
          </p:cNvPr>
          <p:cNvCxnSpPr>
            <a:cxnSpLocks/>
          </p:cNvCxnSpPr>
          <p:nvPr/>
        </p:nvCxnSpPr>
        <p:spPr>
          <a:xfrm rot="16200000">
            <a:off x="11105430" y="4513693"/>
            <a:ext cx="4572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0F24CD4D-2D9B-4CAB-C301-732D6DA655D5}"/>
              </a:ext>
            </a:extLst>
          </p:cNvPr>
          <p:cNvCxnSpPr>
            <a:cxnSpLocks/>
          </p:cNvCxnSpPr>
          <p:nvPr/>
        </p:nvCxnSpPr>
        <p:spPr>
          <a:xfrm rot="16200000">
            <a:off x="11105430" y="3317372"/>
            <a:ext cx="4572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4" name="Rectangle 103">
            <a:extLst>
              <a:ext uri="{FF2B5EF4-FFF2-40B4-BE49-F238E27FC236}">
                <a16:creationId xmlns:a16="http://schemas.microsoft.com/office/drawing/2014/main" id="{9B6361D3-661B-18F3-D165-4921CF922485}"/>
              </a:ext>
            </a:extLst>
          </p:cNvPr>
          <p:cNvSpPr/>
          <p:nvPr/>
        </p:nvSpPr>
        <p:spPr>
          <a:xfrm>
            <a:off x="10556790" y="2343145"/>
            <a:ext cx="1554480" cy="73152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Equilibrate the </a:t>
            </a:r>
            <a:r>
              <a:rPr lang="en-US" sz="1500" dirty="0" err="1"/>
              <a:t>nanoporous</a:t>
            </a:r>
            <a:r>
              <a:rPr lang="en-US" sz="1500" dirty="0"/>
              <a:t> structure at T </a:t>
            </a:r>
          </a:p>
        </p:txBody>
      </p: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D9BB3047-DF82-9D70-564C-94EC32CF4598}"/>
              </a:ext>
            </a:extLst>
          </p:cNvPr>
          <p:cNvCxnSpPr>
            <a:cxnSpLocks/>
          </p:cNvCxnSpPr>
          <p:nvPr/>
        </p:nvCxnSpPr>
        <p:spPr>
          <a:xfrm rot="16200000">
            <a:off x="11105430" y="2114545"/>
            <a:ext cx="4572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2" name="Rectangle 111">
            <a:extLst>
              <a:ext uri="{FF2B5EF4-FFF2-40B4-BE49-F238E27FC236}">
                <a16:creationId xmlns:a16="http://schemas.microsoft.com/office/drawing/2014/main" id="{B6B54B70-AFC6-C2A3-0ECF-7BEC043F5913}"/>
              </a:ext>
            </a:extLst>
          </p:cNvPr>
          <p:cNvSpPr/>
          <p:nvPr/>
        </p:nvSpPr>
        <p:spPr>
          <a:xfrm>
            <a:off x="69156" y="1978605"/>
            <a:ext cx="1554480" cy="513556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/>
          </a:p>
        </p:txBody>
      </p: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9D24F90B-DA49-0950-4328-B0F6A2AC44C0}"/>
              </a:ext>
            </a:extLst>
          </p:cNvPr>
          <p:cNvCxnSpPr>
            <a:cxnSpLocks/>
          </p:cNvCxnSpPr>
          <p:nvPr/>
        </p:nvCxnSpPr>
        <p:spPr>
          <a:xfrm>
            <a:off x="777788" y="1521101"/>
            <a:ext cx="0" cy="4572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TextBox 123">
            <a:extLst>
              <a:ext uri="{FF2B5EF4-FFF2-40B4-BE49-F238E27FC236}">
                <a16:creationId xmlns:a16="http://schemas.microsoft.com/office/drawing/2014/main" id="{DF108288-88E9-7F90-C923-709F524F17B2}"/>
              </a:ext>
            </a:extLst>
          </p:cNvPr>
          <p:cNvSpPr txBox="1"/>
          <p:nvPr/>
        </p:nvSpPr>
        <p:spPr>
          <a:xfrm>
            <a:off x="-37747" y="1975369"/>
            <a:ext cx="1768285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Create bulk Metal block</a:t>
            </a:r>
          </a:p>
        </p:txBody>
      </p: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1DB9D572-DCFF-0F45-72DD-1FCCC69DC9D0}"/>
              </a:ext>
            </a:extLst>
          </p:cNvPr>
          <p:cNvCxnSpPr>
            <a:cxnSpLocks/>
          </p:cNvCxnSpPr>
          <p:nvPr/>
        </p:nvCxnSpPr>
        <p:spPr>
          <a:xfrm rot="10800000">
            <a:off x="10097339" y="1520963"/>
            <a:ext cx="4572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7" name="Rectangle 126">
            <a:extLst>
              <a:ext uri="{FF2B5EF4-FFF2-40B4-BE49-F238E27FC236}">
                <a16:creationId xmlns:a16="http://schemas.microsoft.com/office/drawing/2014/main" id="{E1DA8F65-8FAF-ED6E-625F-EE96BEE43B42}"/>
              </a:ext>
            </a:extLst>
          </p:cNvPr>
          <p:cNvSpPr/>
          <p:nvPr/>
        </p:nvSpPr>
        <p:spPr>
          <a:xfrm>
            <a:off x="7976683" y="1148563"/>
            <a:ext cx="2108010" cy="73152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Post-processing the stress-strain behavior using python code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6F2F90BA-EAB9-B0E6-7612-BAC3BA2BF379}"/>
              </a:ext>
            </a:extLst>
          </p:cNvPr>
          <p:cNvSpPr txBox="1"/>
          <p:nvPr/>
        </p:nvSpPr>
        <p:spPr>
          <a:xfrm>
            <a:off x="5321499" y="2386678"/>
            <a:ext cx="5454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Strain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950E5F3A-7601-B23C-2638-BDFA910BD946}"/>
              </a:ext>
            </a:extLst>
          </p:cNvPr>
          <p:cNvSpPr txBox="1"/>
          <p:nvPr/>
        </p:nvSpPr>
        <p:spPr>
          <a:xfrm rot="16200000">
            <a:off x="3745731" y="1335769"/>
            <a:ext cx="9360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Stress (</a:t>
            </a:r>
            <a:r>
              <a:rPr lang="en-US" sz="1200" dirty="0" err="1"/>
              <a:t>GPa</a:t>
            </a:r>
            <a:r>
              <a:rPr lang="en-US" sz="1200" dirty="0"/>
              <a:t>)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103D6700-F6C5-1166-E6F0-C73009EAD9ED}"/>
              </a:ext>
            </a:extLst>
          </p:cNvPr>
          <p:cNvSpPr txBox="1"/>
          <p:nvPr/>
        </p:nvSpPr>
        <p:spPr>
          <a:xfrm>
            <a:off x="5114985" y="1996918"/>
            <a:ext cx="367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>
                <a:solidFill>
                  <a:srgbClr val="FF0000"/>
                </a:solidFill>
              </a:rPr>
              <a:t>ε</a:t>
            </a:r>
            <a:r>
              <a:rPr lang="en-US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endParaRPr lang="en-US" baseline="-25000" dirty="0">
              <a:solidFill>
                <a:srgbClr val="FF0000"/>
              </a:solidFill>
            </a:endParaRP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9614239A-5F69-9354-6931-23CF15AD8253}"/>
              </a:ext>
            </a:extLst>
          </p:cNvPr>
          <p:cNvSpPr txBox="1"/>
          <p:nvPr/>
        </p:nvSpPr>
        <p:spPr>
          <a:xfrm>
            <a:off x="4408531" y="660495"/>
            <a:ext cx="6013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σ</a:t>
            </a:r>
            <a:r>
              <a:rPr lang="en-US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endParaRPr lang="en-US" baseline="-25000" dirty="0">
              <a:solidFill>
                <a:srgbClr val="FF0000"/>
              </a:solidFill>
            </a:endParaRPr>
          </a:p>
        </p:txBody>
      </p: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CEBCF9C9-08FC-F148-56D2-56EA9AAF8CD1}"/>
              </a:ext>
            </a:extLst>
          </p:cNvPr>
          <p:cNvCxnSpPr>
            <a:cxnSpLocks/>
          </p:cNvCxnSpPr>
          <p:nvPr/>
        </p:nvCxnSpPr>
        <p:spPr>
          <a:xfrm flipV="1">
            <a:off x="4878426" y="1172100"/>
            <a:ext cx="291287" cy="586088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790FCA2A-69DE-5BE4-D740-6F6C0AAB8414}"/>
              </a:ext>
            </a:extLst>
          </p:cNvPr>
          <p:cNvCxnSpPr>
            <a:cxnSpLocks/>
          </p:cNvCxnSpPr>
          <p:nvPr/>
        </p:nvCxnSpPr>
        <p:spPr>
          <a:xfrm flipV="1">
            <a:off x="4878426" y="1760639"/>
            <a:ext cx="528495" cy="14578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52" name="Arc 151">
            <a:extLst>
              <a:ext uri="{FF2B5EF4-FFF2-40B4-BE49-F238E27FC236}">
                <a16:creationId xmlns:a16="http://schemas.microsoft.com/office/drawing/2014/main" id="{9060C6D8-E537-F3D2-D47C-D9B277189159}"/>
              </a:ext>
            </a:extLst>
          </p:cNvPr>
          <p:cNvSpPr/>
          <p:nvPr/>
        </p:nvSpPr>
        <p:spPr>
          <a:xfrm>
            <a:off x="4875033" y="1551222"/>
            <a:ext cx="269786" cy="398005"/>
          </a:xfrm>
          <a:prstGeom prst="arc">
            <a:avLst>
              <a:gd name="adj1" fmla="val 15918870"/>
              <a:gd name="adj2" fmla="val 0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C2C3AF60-31BB-7B48-4630-09646EAC2F91}"/>
              </a:ext>
            </a:extLst>
          </p:cNvPr>
          <p:cNvSpPr txBox="1"/>
          <p:nvPr/>
        </p:nvSpPr>
        <p:spPr>
          <a:xfrm>
            <a:off x="5114985" y="1315662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E</a:t>
            </a:r>
          </a:p>
        </p:txBody>
      </p: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6840FFA4-FF52-17B6-453E-B7DB55F8CB9D}"/>
              </a:ext>
            </a:extLst>
          </p:cNvPr>
          <p:cNvCxnSpPr>
            <a:cxnSpLocks/>
          </p:cNvCxnSpPr>
          <p:nvPr/>
        </p:nvCxnSpPr>
        <p:spPr>
          <a:xfrm>
            <a:off x="5406921" y="806556"/>
            <a:ext cx="0" cy="1571469"/>
          </a:xfrm>
          <a:prstGeom prst="line">
            <a:avLst/>
          </a:prstGeom>
          <a:ln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AE594F18-1057-B4AD-665E-6B67BDB2D820}"/>
              </a:ext>
            </a:extLst>
          </p:cNvPr>
          <p:cNvCxnSpPr>
            <a:cxnSpLocks/>
          </p:cNvCxnSpPr>
          <p:nvPr/>
        </p:nvCxnSpPr>
        <p:spPr>
          <a:xfrm flipH="1" flipV="1">
            <a:off x="4458503" y="799685"/>
            <a:ext cx="948418" cy="6871"/>
          </a:xfrm>
          <a:prstGeom prst="line">
            <a:avLst/>
          </a:prstGeom>
          <a:ln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A317DD69-3228-8E6F-7DE5-4086628C5BAE}"/>
              </a:ext>
            </a:extLst>
          </p:cNvPr>
          <p:cNvGrpSpPr/>
          <p:nvPr/>
        </p:nvGrpSpPr>
        <p:grpSpPr>
          <a:xfrm>
            <a:off x="2585621" y="2773134"/>
            <a:ext cx="6833827" cy="1816244"/>
            <a:chOff x="2789701" y="2760922"/>
            <a:chExt cx="6288629" cy="1816244"/>
          </a:xfrm>
        </p:grpSpPr>
        <p:sp>
          <p:nvSpPr>
            <p:cNvPr id="168" name="Rounded Rectangle 72">
              <a:extLst>
                <a:ext uri="{FF2B5EF4-FFF2-40B4-BE49-F238E27FC236}">
                  <a16:creationId xmlns:a16="http://schemas.microsoft.com/office/drawing/2014/main" id="{6FFB4A9A-8ED8-265D-79A7-B4A694C4CF00}"/>
                </a:ext>
              </a:extLst>
            </p:cNvPr>
            <p:cNvSpPr/>
            <p:nvPr/>
          </p:nvSpPr>
          <p:spPr>
            <a:xfrm>
              <a:off x="2789701" y="2788679"/>
              <a:ext cx="6288626" cy="1788487"/>
            </a:xfrm>
            <a:prstGeom prst="roundRect">
              <a:avLst/>
            </a:prstGeom>
            <a:solidFill>
              <a:schemeClr val="accent4"/>
            </a:solidFill>
            <a:ln>
              <a:solidFill>
                <a:schemeClr val="tx1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342900" indent="-342900" algn="ctr">
                <a:buFont typeface="Arial" panose="020B0604020202020204" pitchFamily="34" charset="0"/>
                <a:buChar char="•"/>
              </a:pPr>
              <a:endParaRPr lang="en-US" sz="190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9" name="TextBox 138">
                  <a:extLst>
                    <a:ext uri="{FF2B5EF4-FFF2-40B4-BE49-F238E27FC236}">
                      <a16:creationId xmlns:a16="http://schemas.microsoft.com/office/drawing/2014/main" id="{E098F2D6-9713-337C-37DA-F5F21B19DA6C}"/>
                    </a:ext>
                  </a:extLst>
                </p:cNvPr>
                <p:cNvSpPr txBox="1"/>
                <p:nvPr/>
              </p:nvSpPr>
              <p:spPr>
                <a:xfrm>
                  <a:off x="3021657" y="3680329"/>
                  <a:ext cx="652294" cy="35779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f>
                        <m:fPr>
                          <m:ctrlPr>
                            <a:rPr lang="en-US" sz="15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5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5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1500" b="0" i="1" smtClean="0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15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5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1500" b="0" i="1" smtClean="0"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</m:sub>
                          </m:sSub>
                        </m:den>
                      </m:f>
                    </m:oMath>
                  </a14:m>
                  <a:endParaRPr lang="en-US" sz="1500" dirty="0"/>
                </a:p>
              </p:txBody>
            </p:sp>
          </mc:Choice>
          <mc:Fallback xmlns="">
            <p:sp>
              <p:nvSpPr>
                <p:cNvPr id="139" name="TextBox 138">
                  <a:extLst>
                    <a:ext uri="{FF2B5EF4-FFF2-40B4-BE49-F238E27FC236}">
                      <a16:creationId xmlns:a16="http://schemas.microsoft.com/office/drawing/2014/main" id="{E098F2D6-9713-337C-37DA-F5F21B19DA6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21657" y="3680329"/>
                  <a:ext cx="652294" cy="357790"/>
                </a:xfrm>
                <a:prstGeom prst="rect">
                  <a:avLst/>
                </a:prstGeom>
                <a:blipFill>
                  <a:blip r:embed="rId7"/>
                  <a:stretch>
                    <a:fillRect l="-16822" t="-1724" r="-3738" b="-1206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0" name="TextBox 139">
                  <a:extLst>
                    <a:ext uri="{FF2B5EF4-FFF2-40B4-BE49-F238E27FC236}">
                      <a16:creationId xmlns:a16="http://schemas.microsoft.com/office/drawing/2014/main" id="{B402A207-C27D-7E9F-3238-3A7C6EB51B7A}"/>
                    </a:ext>
                  </a:extLst>
                </p:cNvPr>
                <p:cNvSpPr txBox="1"/>
                <p:nvPr/>
              </p:nvSpPr>
              <p:spPr>
                <a:xfrm>
                  <a:off x="3009515" y="4164095"/>
                  <a:ext cx="1081258" cy="3388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acc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</m:oMath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40" name="TextBox 139">
                  <a:extLst>
                    <a:ext uri="{FF2B5EF4-FFF2-40B4-BE49-F238E27FC236}">
                      <a16:creationId xmlns:a16="http://schemas.microsoft.com/office/drawing/2014/main" id="{B402A207-C27D-7E9F-3238-3A7C6EB51B7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09515" y="4164095"/>
                  <a:ext cx="1081258" cy="338811"/>
                </a:xfrm>
                <a:prstGeom prst="rect">
                  <a:avLst/>
                </a:prstGeom>
                <a:blipFill>
                  <a:blip r:embed="rId8"/>
                  <a:stretch>
                    <a:fillRect l="-9605" t="-69643" r="-11864" b="-696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1" name="TextBox 140">
                  <a:extLst>
                    <a:ext uri="{FF2B5EF4-FFF2-40B4-BE49-F238E27FC236}">
                      <a16:creationId xmlns:a16="http://schemas.microsoft.com/office/drawing/2014/main" id="{AA8724E3-B074-E288-4DFA-C1414AB17E49}"/>
                    </a:ext>
                  </a:extLst>
                </p:cNvPr>
                <p:cNvSpPr txBox="1"/>
                <p:nvPr/>
              </p:nvSpPr>
              <p:spPr>
                <a:xfrm>
                  <a:off x="2987258" y="3191029"/>
                  <a:ext cx="703654" cy="37042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f>
                        <m:fPr>
                          <m:ctrlPr>
                            <a:rPr lang="en-US" sz="15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5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5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1500" b="0" i="1" smtClean="0">
                                  <a:latin typeface="Cambria Math" panose="02040503050406030204" pitchFamily="18" charset="0"/>
                                </a:rPr>
                                <m:t>𝑝𝑜𝑟𝑒𝑠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15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5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1500" b="0" i="1" smtClean="0">
                                  <a:latin typeface="Cambria Math" panose="02040503050406030204" pitchFamily="18" charset="0"/>
                                </a:rPr>
                                <m:t>𝑡𝑜𝑡𝑎𝑙</m:t>
                              </m:r>
                            </m:sub>
                          </m:sSub>
                        </m:den>
                      </m:f>
                    </m:oMath>
                  </a14:m>
                  <a:endParaRPr lang="en-US" sz="1500" dirty="0"/>
                </a:p>
              </p:txBody>
            </p:sp>
          </mc:Choice>
          <mc:Fallback xmlns="">
            <p:sp>
              <p:nvSpPr>
                <p:cNvPr id="141" name="TextBox 140">
                  <a:extLst>
                    <a:ext uri="{FF2B5EF4-FFF2-40B4-BE49-F238E27FC236}">
                      <a16:creationId xmlns:a16="http://schemas.microsoft.com/office/drawing/2014/main" id="{AA8724E3-B074-E288-4DFA-C1414AB17E4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87258" y="3191029"/>
                  <a:ext cx="703654" cy="370422"/>
                </a:xfrm>
                <a:prstGeom prst="rect">
                  <a:avLst/>
                </a:prstGeom>
                <a:blipFill>
                  <a:blip r:embed="rId9"/>
                  <a:stretch>
                    <a:fillRect l="-14286" b="-1147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7BB660D4-0F68-0AAA-27D2-7F789193D951}"/>
                </a:ext>
              </a:extLst>
            </p:cNvPr>
            <p:cNvSpPr txBox="1"/>
            <p:nvPr/>
          </p:nvSpPr>
          <p:spPr>
            <a:xfrm>
              <a:off x="7145744" y="3423507"/>
              <a:ext cx="789256" cy="3231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l-GR" sz="1500" dirty="0"/>
                <a:t>ε</a:t>
              </a:r>
              <a:r>
                <a:rPr lang="en-US" sz="15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  <a:endParaRPr lang="en-US" sz="1500" baseline="-25000" dirty="0"/>
            </a:p>
          </p:txBody>
        </p: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76C03D39-0224-5C1F-D357-CEF308AC91E1}"/>
                </a:ext>
              </a:extLst>
            </p:cNvPr>
            <p:cNvSpPr txBox="1"/>
            <p:nvPr/>
          </p:nvSpPr>
          <p:spPr>
            <a:xfrm>
              <a:off x="7134064" y="3005718"/>
              <a:ext cx="789860" cy="3231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l-GR" sz="15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σ</a:t>
              </a:r>
              <a:r>
                <a:rPr lang="en-US" sz="15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  <a:endParaRPr lang="en-US" sz="1500" baseline="-25000" dirty="0"/>
            </a:p>
          </p:txBody>
        </p:sp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355BC15A-D463-A3DE-59C5-FD8C8727F87C}"/>
                </a:ext>
              </a:extLst>
            </p:cNvPr>
            <p:cNvSpPr txBox="1"/>
            <p:nvPr/>
          </p:nvSpPr>
          <p:spPr>
            <a:xfrm>
              <a:off x="7135460" y="3872453"/>
              <a:ext cx="595167" cy="3231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marR="0" lvl="0" indent="-2857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en-US" sz="1500" b="0" dirty="0"/>
                <a:t>E</a:t>
              </a:r>
            </a:p>
          </p:txBody>
        </p:sp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844F137E-88C2-FCBA-8CCB-6859D0433EEF}"/>
                </a:ext>
              </a:extLst>
            </p:cNvPr>
            <p:cNvGrpSpPr/>
            <p:nvPr/>
          </p:nvGrpSpPr>
          <p:grpSpPr>
            <a:xfrm>
              <a:off x="5086581" y="3058448"/>
              <a:ext cx="2156533" cy="1462601"/>
              <a:chOff x="4804654" y="210747"/>
              <a:chExt cx="2540433" cy="1506936"/>
            </a:xfrm>
          </p:grpSpPr>
          <p:grpSp>
            <p:nvGrpSpPr>
              <p:cNvPr id="170" name="Group 169">
                <a:extLst>
                  <a:ext uri="{FF2B5EF4-FFF2-40B4-BE49-F238E27FC236}">
                    <a16:creationId xmlns:a16="http://schemas.microsoft.com/office/drawing/2014/main" id="{71BB2EE7-CDAB-BF4D-1EA9-1B8526C3371E}"/>
                  </a:ext>
                </a:extLst>
              </p:cNvPr>
              <p:cNvGrpSpPr/>
              <p:nvPr/>
            </p:nvGrpSpPr>
            <p:grpSpPr>
              <a:xfrm>
                <a:off x="4804654" y="485203"/>
                <a:ext cx="2343725" cy="1232480"/>
                <a:chOff x="4715389" y="345539"/>
                <a:chExt cx="2503887" cy="1328982"/>
              </a:xfrm>
            </p:grpSpPr>
            <p:pic>
              <p:nvPicPr>
                <p:cNvPr id="174" name="Picture 173" descr="Diagram, schematic&#10;&#10;Description automatically generated">
                  <a:extLst>
                    <a:ext uri="{FF2B5EF4-FFF2-40B4-BE49-F238E27FC236}">
                      <a16:creationId xmlns:a16="http://schemas.microsoft.com/office/drawing/2014/main" id="{1D841C9A-984C-5FB4-C598-8C1BC5D41BF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15038"/>
                <a:stretch/>
              </p:blipFill>
              <p:spPr>
                <a:xfrm>
                  <a:off x="4715389" y="355568"/>
                  <a:ext cx="2503887" cy="1318953"/>
                </a:xfrm>
                <a:prstGeom prst="rect">
                  <a:avLst/>
                </a:prstGeom>
              </p:spPr>
            </p:pic>
            <p:sp>
              <p:nvSpPr>
                <p:cNvPr id="175" name="Oval 174">
                  <a:extLst>
                    <a:ext uri="{FF2B5EF4-FFF2-40B4-BE49-F238E27FC236}">
                      <a16:creationId xmlns:a16="http://schemas.microsoft.com/office/drawing/2014/main" id="{1D3FE161-D330-AE6A-4B35-A36D770D3A44}"/>
                    </a:ext>
                  </a:extLst>
                </p:cNvPr>
                <p:cNvSpPr/>
                <p:nvPr/>
              </p:nvSpPr>
              <p:spPr>
                <a:xfrm>
                  <a:off x="4967824" y="562293"/>
                  <a:ext cx="210312" cy="213034"/>
                </a:xfrm>
                <a:prstGeom prst="ellips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" name="Oval 175">
                  <a:extLst>
                    <a:ext uri="{FF2B5EF4-FFF2-40B4-BE49-F238E27FC236}">
                      <a16:creationId xmlns:a16="http://schemas.microsoft.com/office/drawing/2014/main" id="{711D8C38-D062-1E49-7CA8-C158AB6B4913}"/>
                    </a:ext>
                  </a:extLst>
                </p:cNvPr>
                <p:cNvSpPr/>
                <p:nvPr/>
              </p:nvSpPr>
              <p:spPr>
                <a:xfrm>
                  <a:off x="4967824" y="897047"/>
                  <a:ext cx="210312" cy="213034"/>
                </a:xfrm>
                <a:prstGeom prst="ellips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" name="Oval 176">
                  <a:extLst>
                    <a:ext uri="{FF2B5EF4-FFF2-40B4-BE49-F238E27FC236}">
                      <a16:creationId xmlns:a16="http://schemas.microsoft.com/office/drawing/2014/main" id="{7C45F5E6-5BA8-2CE3-6AD1-EDADCC7D6527}"/>
                    </a:ext>
                  </a:extLst>
                </p:cNvPr>
                <p:cNvSpPr/>
                <p:nvPr/>
              </p:nvSpPr>
              <p:spPr>
                <a:xfrm>
                  <a:off x="4967824" y="1225151"/>
                  <a:ext cx="210312" cy="213034"/>
                </a:xfrm>
                <a:prstGeom prst="ellips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" name="Oval 177">
                  <a:extLst>
                    <a:ext uri="{FF2B5EF4-FFF2-40B4-BE49-F238E27FC236}">
                      <a16:creationId xmlns:a16="http://schemas.microsoft.com/office/drawing/2014/main" id="{9A75D9AB-FB02-0BBE-CEFB-90B1C8AD5B34}"/>
                    </a:ext>
                  </a:extLst>
                </p:cNvPr>
                <p:cNvSpPr/>
                <p:nvPr/>
              </p:nvSpPr>
              <p:spPr>
                <a:xfrm>
                  <a:off x="5844221" y="345539"/>
                  <a:ext cx="210312" cy="213034"/>
                </a:xfrm>
                <a:prstGeom prst="ellipse">
                  <a:avLst/>
                </a:prstGeom>
                <a:solidFill>
                  <a:srgbClr val="00B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" name="Oval 178">
                  <a:extLst>
                    <a:ext uri="{FF2B5EF4-FFF2-40B4-BE49-F238E27FC236}">
                      <a16:creationId xmlns:a16="http://schemas.microsoft.com/office/drawing/2014/main" id="{5B9EBEF0-D0AB-D512-7AC7-2F9A0E1248EF}"/>
                    </a:ext>
                  </a:extLst>
                </p:cNvPr>
                <p:cNvSpPr/>
                <p:nvPr/>
              </p:nvSpPr>
              <p:spPr>
                <a:xfrm>
                  <a:off x="5844221" y="892259"/>
                  <a:ext cx="210312" cy="213034"/>
                </a:xfrm>
                <a:prstGeom prst="ellipse">
                  <a:avLst/>
                </a:prstGeom>
                <a:solidFill>
                  <a:srgbClr val="00B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" name="Oval 179">
                  <a:extLst>
                    <a:ext uri="{FF2B5EF4-FFF2-40B4-BE49-F238E27FC236}">
                      <a16:creationId xmlns:a16="http://schemas.microsoft.com/office/drawing/2014/main" id="{1E89F1B2-4F29-75E2-7307-E320658EAD4A}"/>
                    </a:ext>
                  </a:extLst>
                </p:cNvPr>
                <p:cNvSpPr/>
                <p:nvPr/>
              </p:nvSpPr>
              <p:spPr>
                <a:xfrm>
                  <a:off x="5846904" y="1441166"/>
                  <a:ext cx="210312" cy="213034"/>
                </a:xfrm>
                <a:prstGeom prst="ellipse">
                  <a:avLst/>
                </a:prstGeom>
                <a:solidFill>
                  <a:srgbClr val="00B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" name="Oval 180">
                  <a:extLst>
                    <a:ext uri="{FF2B5EF4-FFF2-40B4-BE49-F238E27FC236}">
                      <a16:creationId xmlns:a16="http://schemas.microsoft.com/office/drawing/2014/main" id="{202DF589-CD6B-B01A-567F-0AD578C9DB6C}"/>
                    </a:ext>
                  </a:extLst>
                </p:cNvPr>
                <p:cNvSpPr/>
                <p:nvPr/>
              </p:nvSpPr>
              <p:spPr>
                <a:xfrm>
                  <a:off x="5844221" y="624885"/>
                  <a:ext cx="210312" cy="213034"/>
                </a:xfrm>
                <a:prstGeom prst="ellipse">
                  <a:avLst/>
                </a:prstGeom>
                <a:solidFill>
                  <a:srgbClr val="00B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" name="Oval 181">
                  <a:extLst>
                    <a:ext uri="{FF2B5EF4-FFF2-40B4-BE49-F238E27FC236}">
                      <a16:creationId xmlns:a16="http://schemas.microsoft.com/office/drawing/2014/main" id="{E361183F-D88C-3659-9D5B-8E5A44C92DA4}"/>
                    </a:ext>
                  </a:extLst>
                </p:cNvPr>
                <p:cNvSpPr/>
                <p:nvPr/>
              </p:nvSpPr>
              <p:spPr>
                <a:xfrm>
                  <a:off x="5846904" y="1165370"/>
                  <a:ext cx="210312" cy="213034"/>
                </a:xfrm>
                <a:prstGeom prst="ellipse">
                  <a:avLst/>
                </a:prstGeom>
                <a:solidFill>
                  <a:srgbClr val="00B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" name="Oval 182">
                  <a:extLst>
                    <a:ext uri="{FF2B5EF4-FFF2-40B4-BE49-F238E27FC236}">
                      <a16:creationId xmlns:a16="http://schemas.microsoft.com/office/drawing/2014/main" id="{816A4ED8-6B23-8447-C2B5-A132E8D423DD}"/>
                    </a:ext>
                  </a:extLst>
                </p:cNvPr>
                <p:cNvSpPr/>
                <p:nvPr/>
              </p:nvSpPr>
              <p:spPr>
                <a:xfrm>
                  <a:off x="6725985" y="727276"/>
                  <a:ext cx="210312" cy="213034"/>
                </a:xfrm>
                <a:prstGeom prst="ellipse">
                  <a:avLst/>
                </a:prstGeom>
                <a:solidFill>
                  <a:srgbClr val="7030A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" name="Oval 183">
                  <a:extLst>
                    <a:ext uri="{FF2B5EF4-FFF2-40B4-BE49-F238E27FC236}">
                      <a16:creationId xmlns:a16="http://schemas.microsoft.com/office/drawing/2014/main" id="{247E89BD-7F8D-7AB3-7173-F2C1C4C02BBF}"/>
                    </a:ext>
                  </a:extLst>
                </p:cNvPr>
                <p:cNvSpPr/>
                <p:nvPr/>
              </p:nvSpPr>
              <p:spPr>
                <a:xfrm>
                  <a:off x="6725985" y="1062030"/>
                  <a:ext cx="210312" cy="213034"/>
                </a:xfrm>
                <a:prstGeom prst="ellipse">
                  <a:avLst/>
                </a:prstGeom>
                <a:solidFill>
                  <a:srgbClr val="7030A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71" name="TextBox 170">
                <a:extLst>
                  <a:ext uri="{FF2B5EF4-FFF2-40B4-BE49-F238E27FC236}">
                    <a16:creationId xmlns:a16="http://schemas.microsoft.com/office/drawing/2014/main" id="{7E2D8897-223C-5BA6-5DF0-D4A109916991}"/>
                  </a:ext>
                </a:extLst>
              </p:cNvPr>
              <p:cNvSpPr txBox="1"/>
              <p:nvPr/>
            </p:nvSpPr>
            <p:spPr>
              <a:xfrm>
                <a:off x="4854296" y="390292"/>
                <a:ext cx="738728" cy="3488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solidFill>
                      <a:schemeClr val="accent1"/>
                    </a:solidFill>
                  </a:rPr>
                  <a:t>Input</a:t>
                </a:r>
              </a:p>
            </p:txBody>
          </p:sp>
          <p:sp>
            <p:nvSpPr>
              <p:cNvPr id="172" name="TextBox 171">
                <a:extLst>
                  <a:ext uri="{FF2B5EF4-FFF2-40B4-BE49-F238E27FC236}">
                    <a16:creationId xmlns:a16="http://schemas.microsoft.com/office/drawing/2014/main" id="{E6138648-FFA5-475F-38F8-4ACC9E33D65C}"/>
                  </a:ext>
                </a:extLst>
              </p:cNvPr>
              <p:cNvSpPr txBox="1"/>
              <p:nvPr/>
            </p:nvSpPr>
            <p:spPr>
              <a:xfrm>
                <a:off x="5575421" y="210747"/>
                <a:ext cx="923788" cy="3488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solidFill>
                      <a:srgbClr val="00B050"/>
                    </a:solidFill>
                  </a:rPr>
                  <a:t>Hidden</a:t>
                </a:r>
              </a:p>
            </p:txBody>
          </p:sp>
          <p:sp>
            <p:nvSpPr>
              <p:cNvPr id="173" name="TextBox 172">
                <a:extLst>
                  <a:ext uri="{FF2B5EF4-FFF2-40B4-BE49-F238E27FC236}">
                    <a16:creationId xmlns:a16="http://schemas.microsoft.com/office/drawing/2014/main" id="{AEB31896-1AA3-CF76-BDF2-FA1E0DD8BA3B}"/>
                  </a:ext>
                </a:extLst>
              </p:cNvPr>
              <p:cNvSpPr txBox="1"/>
              <p:nvPr/>
            </p:nvSpPr>
            <p:spPr>
              <a:xfrm>
                <a:off x="6425076" y="524108"/>
                <a:ext cx="920011" cy="3488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solidFill>
                      <a:srgbClr val="7030A0"/>
                    </a:solidFill>
                  </a:rPr>
                  <a:t>Output</a:t>
                </a:r>
              </a:p>
            </p:txBody>
          </p:sp>
        </p:grpSp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E5C21FA2-E230-EC59-1558-C36FE34BE6B8}"/>
                </a:ext>
              </a:extLst>
            </p:cNvPr>
            <p:cNvSpPr txBox="1"/>
            <p:nvPr/>
          </p:nvSpPr>
          <p:spPr>
            <a:xfrm>
              <a:off x="3291828" y="2792771"/>
              <a:ext cx="141302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u="sng" dirty="0">
                  <a:solidFill>
                    <a:schemeClr val="accent1"/>
                  </a:solidFill>
                </a:rPr>
                <a:t>Input Layer:</a:t>
              </a:r>
            </a:p>
          </p:txBody>
        </p:sp>
        <p:sp>
          <p:nvSpPr>
            <p:cNvPr id="186" name="TextBox 185">
              <a:extLst>
                <a:ext uri="{FF2B5EF4-FFF2-40B4-BE49-F238E27FC236}">
                  <a16:creationId xmlns:a16="http://schemas.microsoft.com/office/drawing/2014/main" id="{C5952702-38AC-D6A2-414C-5AC25B5ADECC}"/>
                </a:ext>
              </a:extLst>
            </p:cNvPr>
            <p:cNvSpPr txBox="1"/>
            <p:nvPr/>
          </p:nvSpPr>
          <p:spPr>
            <a:xfrm>
              <a:off x="7440460" y="2766946"/>
              <a:ext cx="163787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u="sng" dirty="0">
                  <a:solidFill>
                    <a:srgbClr val="7030A0"/>
                  </a:solidFill>
                </a:rPr>
                <a:t>Output Layer:</a:t>
              </a:r>
            </a:p>
          </p:txBody>
        </p:sp>
        <p:sp>
          <p:nvSpPr>
            <p:cNvPr id="188" name="TextBox 187">
              <a:extLst>
                <a:ext uri="{FF2B5EF4-FFF2-40B4-BE49-F238E27FC236}">
                  <a16:creationId xmlns:a16="http://schemas.microsoft.com/office/drawing/2014/main" id="{D366E882-A5CF-F1AB-41A5-6DD9D3A03625}"/>
                </a:ext>
              </a:extLst>
            </p:cNvPr>
            <p:cNvSpPr txBox="1"/>
            <p:nvPr/>
          </p:nvSpPr>
          <p:spPr>
            <a:xfrm>
              <a:off x="3971370" y="3651446"/>
              <a:ext cx="338214" cy="3231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500" b="0" dirty="0"/>
                <a:t>T</a:t>
              </a:r>
            </a:p>
          </p:txBody>
        </p:sp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026AF71D-6056-5961-5DAC-279D54ABE51C}"/>
                </a:ext>
              </a:extLst>
            </p:cNvPr>
            <p:cNvSpPr txBox="1"/>
            <p:nvPr/>
          </p:nvSpPr>
          <p:spPr>
            <a:xfrm>
              <a:off x="5167636" y="2760922"/>
              <a:ext cx="21903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u="sng" dirty="0">
                  <a:solidFill>
                    <a:schemeClr val="bg1"/>
                  </a:solidFill>
                </a:rPr>
                <a:t>Neural Network Model</a:t>
              </a:r>
            </a:p>
          </p:txBody>
        </p:sp>
      </p:grpSp>
      <p:cxnSp>
        <p:nvCxnSpPr>
          <p:cNvPr id="190" name="Straight Arrow Connector 189">
            <a:extLst>
              <a:ext uri="{FF2B5EF4-FFF2-40B4-BE49-F238E27FC236}">
                <a16:creationId xmlns:a16="http://schemas.microsoft.com/office/drawing/2014/main" id="{2D231722-E1BF-F5FF-BC1D-C5D9F6285D97}"/>
              </a:ext>
            </a:extLst>
          </p:cNvPr>
          <p:cNvCxnSpPr>
            <a:cxnSpLocks/>
          </p:cNvCxnSpPr>
          <p:nvPr/>
        </p:nvCxnSpPr>
        <p:spPr>
          <a:xfrm>
            <a:off x="8371061" y="1887440"/>
            <a:ext cx="0" cy="9144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3" name="Rectangle 192">
            <a:extLst>
              <a:ext uri="{FF2B5EF4-FFF2-40B4-BE49-F238E27FC236}">
                <a16:creationId xmlns:a16="http://schemas.microsoft.com/office/drawing/2014/main" id="{3A120A38-1FBC-CE47-225D-A3597F3FAD5D}"/>
              </a:ext>
            </a:extLst>
          </p:cNvPr>
          <p:cNvSpPr/>
          <p:nvPr/>
        </p:nvSpPr>
        <p:spPr>
          <a:xfrm>
            <a:off x="10556790" y="1163547"/>
            <a:ext cx="1554480" cy="73152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>
                <a:solidFill>
                  <a:schemeClr val="bg1"/>
                </a:solidFill>
              </a:rPr>
              <a:t>Compression </a:t>
            </a:r>
          </a:p>
          <a:p>
            <a:pPr algn="ctr"/>
            <a:r>
              <a:rPr lang="en-US" sz="1500">
                <a:solidFill>
                  <a:schemeClr val="bg1"/>
                </a:solidFill>
              </a:rPr>
              <a:t>(stress rate=10</a:t>
            </a:r>
            <a:r>
              <a:rPr lang="en-US" sz="1500" baseline="30000">
                <a:solidFill>
                  <a:schemeClr val="bg1"/>
                </a:solidFill>
              </a:rPr>
              <a:t>-3</a:t>
            </a:r>
            <a:r>
              <a:rPr lang="en-US" sz="1500">
                <a:solidFill>
                  <a:schemeClr val="bg1"/>
                </a:solidFill>
              </a:rPr>
              <a:t> 1/ps)</a:t>
            </a:r>
            <a:endParaRPr lang="en-US" sz="15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9029F05-498A-5F1E-7EF7-CD0E80C453F8}"/>
                  </a:ext>
                </a:extLst>
              </p:cNvPr>
              <p:cNvSpPr txBox="1"/>
              <p:nvPr/>
            </p:nvSpPr>
            <p:spPr>
              <a:xfrm>
                <a:off x="3951725" y="3291993"/>
                <a:ext cx="688715" cy="3568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15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500" i="1" smtClean="0">
                            <a:latin typeface="Cambria Math" panose="02040503050406030204" pitchFamily="18" charset="0"/>
                          </a:rPr>
                          <m:t>𝑁</m:t>
                        </m:r>
                      </m:num>
                      <m:den>
                        <m:sSub>
                          <m:sSubPr>
                            <m:ctrlPr>
                              <a:rPr lang="en-US" sz="15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5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500" b="0" i="1" smtClean="0">
                                <a:latin typeface="Cambria Math" panose="02040503050406030204" pitchFamily="18" charset="0"/>
                              </a:rPr>
                              <m:t>𝑡𝑜𝑡𝑎𝑙</m:t>
                            </m:r>
                          </m:sub>
                        </m:sSub>
                      </m:den>
                    </m:f>
                  </m:oMath>
                </a14:m>
                <a:endParaRPr lang="en-US" sz="15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9029F05-498A-5F1E-7EF7-CD0E80C453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1725" y="3291993"/>
                <a:ext cx="688715" cy="356893"/>
              </a:xfrm>
              <a:prstGeom prst="rect">
                <a:avLst/>
              </a:prstGeom>
              <a:blipFill>
                <a:blip r:embed="rId11"/>
                <a:stretch>
                  <a:fillRect l="-15929" r="-4425" b="-101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7909876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" grpId="0" animBg="1"/>
      <p:bldP spid="104" grpId="0" animBg="1"/>
      <p:bldP spid="127" grpId="0" animBg="1"/>
      <p:bldP spid="142" grpId="0"/>
      <p:bldP spid="145" grpId="0"/>
      <p:bldP spid="152" grpId="0" animBg="1"/>
      <p:bldP spid="153" grpId="0"/>
      <p:bldP spid="193" grpId="0" animBg="1"/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5C385128-FD5D-4FE7-F4BF-9D0F0859511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71" t="10235" r="8761" b="5027"/>
          <a:stretch/>
        </p:blipFill>
        <p:spPr>
          <a:xfrm>
            <a:off x="7802955" y="3214490"/>
            <a:ext cx="3936353" cy="2979392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7816" y="6455"/>
            <a:ext cx="11951784" cy="620992"/>
          </a:xfrm>
        </p:spPr>
        <p:txBody>
          <a:bodyPr>
            <a:normAutofit/>
          </a:bodyPr>
          <a:lstStyle/>
          <a:p>
            <a:pPr algn="ctr">
              <a:defRPr sz="2600" b="1">
                <a:latin typeface="+mj-lt"/>
                <a:ea typeface="+mj-ea"/>
                <a:cs typeface="+mj-cs"/>
                <a:sym typeface="Arial"/>
              </a:defRPr>
            </a:pPr>
            <a:r>
              <a:rPr lang="en-US" sz="2600" dirty="0">
                <a:latin typeface="+mn-lt"/>
              </a:rPr>
              <a:t>MD Simulation Details</a:t>
            </a:r>
            <a:endParaRPr lang="en-US" sz="2600" dirty="0">
              <a:solidFill>
                <a:srgbClr val="0000FF"/>
              </a:solidFill>
              <a:latin typeface="+mn-lt"/>
            </a:endParaRPr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B406DE95-A306-ED4E-88F3-A68478921918}"/>
              </a:ext>
            </a:extLst>
          </p:cNvPr>
          <p:cNvSpPr txBox="1">
            <a:spLocks/>
          </p:cNvSpPr>
          <p:nvPr/>
        </p:nvSpPr>
        <p:spPr bwMode="auto">
          <a:xfrm>
            <a:off x="11178540" y="6518568"/>
            <a:ext cx="982980" cy="303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auto" hangingPunct="0">
              <a:spcBef>
                <a:spcPts val="0"/>
              </a:spcBef>
              <a:spcAft>
                <a:spcPts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FF074991-C93A-472C-B00C-FCE612A4FBB3}" type="slidenum">
              <a:rPr lang="en-US" sz="1200">
                <a:latin typeface="+mn-lt"/>
                <a:cs typeface="Times New Roman" pitchFamily="18" charset="0"/>
              </a:rPr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4</a:t>
            </a:fld>
            <a:endParaRPr lang="en-US" sz="1200" dirty="0">
              <a:latin typeface="+mn-lt"/>
              <a:cs typeface="Times New Roman" pitchFamily="18" charset="0"/>
            </a:endParaRP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sz="1400" dirty="0">
              <a:latin typeface="Times New Roman" pitchFamily="18" charset="0"/>
              <a:cs typeface="Times New Roman" pitchFamily="18" charset="0"/>
            </a:endParaRP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sz="14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F93BE82D-113A-FF41-A8E0-C4FB8980696A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00600" y="6516610"/>
            <a:ext cx="2713274" cy="310896"/>
          </a:xfrm>
          <a:prstGeom prst="rect">
            <a:avLst/>
          </a:prstGeom>
        </p:spPr>
      </p:pic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049382F-AB6E-9149-B71E-273A45E82A07}"/>
              </a:ext>
            </a:extLst>
          </p:cNvPr>
          <p:cNvCxnSpPr/>
          <p:nvPr/>
        </p:nvCxnSpPr>
        <p:spPr>
          <a:xfrm>
            <a:off x="0" y="609600"/>
            <a:ext cx="12161520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4DE1F70F-31C4-B447-91AF-4A4C0F95C2E3}"/>
              </a:ext>
            </a:extLst>
          </p:cNvPr>
          <p:cNvCxnSpPr/>
          <p:nvPr/>
        </p:nvCxnSpPr>
        <p:spPr>
          <a:xfrm>
            <a:off x="0" y="6480982"/>
            <a:ext cx="1216152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D18DA4D1-AAD2-4347-9D5B-1A3C76633C01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816" y="6519578"/>
            <a:ext cx="3036384" cy="301752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5715000" y="1066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3" name="Callout: Line 22">
            <a:extLst>
              <a:ext uri="{FF2B5EF4-FFF2-40B4-BE49-F238E27FC236}">
                <a16:creationId xmlns:a16="http://schemas.microsoft.com/office/drawing/2014/main" id="{A0EE48F9-1F8E-5A08-94C2-A4870AADDEEA}"/>
              </a:ext>
            </a:extLst>
          </p:cNvPr>
          <p:cNvSpPr/>
          <p:nvPr/>
        </p:nvSpPr>
        <p:spPr>
          <a:xfrm>
            <a:off x="8781450" y="5510948"/>
            <a:ext cx="437957" cy="343704"/>
          </a:xfrm>
          <a:prstGeom prst="borderCallout1">
            <a:avLst>
              <a:gd name="adj1" fmla="val 18750"/>
              <a:gd name="adj2" fmla="val -8333"/>
              <a:gd name="adj3" fmla="val 94274"/>
              <a:gd name="adj4" fmla="val -106626"/>
            </a:avLst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  <a:endParaRPr lang="en-US" dirty="0"/>
          </a:p>
        </p:txBody>
      </p:sp>
      <p:sp>
        <p:nvSpPr>
          <p:cNvPr id="24" name="Callout: Line 23">
            <a:extLst>
              <a:ext uri="{FF2B5EF4-FFF2-40B4-BE49-F238E27FC236}">
                <a16:creationId xmlns:a16="http://schemas.microsoft.com/office/drawing/2014/main" id="{FECAF5C3-5321-9D66-723A-5887FBF75696}"/>
              </a:ext>
            </a:extLst>
          </p:cNvPr>
          <p:cNvSpPr/>
          <p:nvPr/>
        </p:nvSpPr>
        <p:spPr>
          <a:xfrm>
            <a:off x="9911301" y="3427294"/>
            <a:ext cx="437957" cy="343704"/>
          </a:xfrm>
          <a:prstGeom prst="borderCallout1">
            <a:avLst>
              <a:gd name="adj1" fmla="val 18751"/>
              <a:gd name="adj2" fmla="val -65750"/>
              <a:gd name="adj3" fmla="val 29462"/>
              <a:gd name="adj4" fmla="val -3743"/>
            </a:avLst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  <a:endParaRPr lang="en-US" dirty="0"/>
          </a:p>
        </p:txBody>
      </p:sp>
      <p:sp>
        <p:nvSpPr>
          <p:cNvPr id="25" name="Callout: Line 24">
            <a:extLst>
              <a:ext uri="{FF2B5EF4-FFF2-40B4-BE49-F238E27FC236}">
                <a16:creationId xmlns:a16="http://schemas.microsoft.com/office/drawing/2014/main" id="{EDF57206-8223-5161-BDD2-AAC9A36AB1F1}"/>
              </a:ext>
            </a:extLst>
          </p:cNvPr>
          <p:cNvSpPr/>
          <p:nvPr/>
        </p:nvSpPr>
        <p:spPr>
          <a:xfrm>
            <a:off x="10005718" y="4839288"/>
            <a:ext cx="437957" cy="343704"/>
          </a:xfrm>
          <a:prstGeom prst="borderCallout1">
            <a:avLst>
              <a:gd name="adj1" fmla="val 18750"/>
              <a:gd name="adj2" fmla="val -8333"/>
              <a:gd name="adj3" fmla="val -75833"/>
              <a:gd name="adj4" fmla="val -34131"/>
            </a:avLst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  <a:endParaRPr lang="en-US" dirty="0"/>
          </a:p>
        </p:txBody>
      </p:sp>
      <p:sp>
        <p:nvSpPr>
          <p:cNvPr id="30" name="Callout: Line 29">
            <a:extLst>
              <a:ext uri="{FF2B5EF4-FFF2-40B4-BE49-F238E27FC236}">
                <a16:creationId xmlns:a16="http://schemas.microsoft.com/office/drawing/2014/main" id="{FC297645-99E2-A7BD-0534-7A67C204512C}"/>
              </a:ext>
            </a:extLst>
          </p:cNvPr>
          <p:cNvSpPr/>
          <p:nvPr/>
        </p:nvSpPr>
        <p:spPr>
          <a:xfrm>
            <a:off x="10585353" y="3880141"/>
            <a:ext cx="437957" cy="343704"/>
          </a:xfrm>
          <a:prstGeom prst="borderCallout1">
            <a:avLst>
              <a:gd name="adj1" fmla="val 18750"/>
              <a:gd name="adj2" fmla="val -8333"/>
              <a:gd name="adj3" fmla="val 107071"/>
              <a:gd name="adj4" fmla="val -41961"/>
            </a:avLst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</a:t>
            </a:r>
            <a:endParaRPr lang="en-US" dirty="0"/>
          </a:p>
        </p:txBody>
      </p:sp>
      <p:sp>
        <p:nvSpPr>
          <p:cNvPr id="31" name="Callout: Line 30">
            <a:extLst>
              <a:ext uri="{FF2B5EF4-FFF2-40B4-BE49-F238E27FC236}">
                <a16:creationId xmlns:a16="http://schemas.microsoft.com/office/drawing/2014/main" id="{1D674E35-715D-33C8-D18E-38188CCC0144}"/>
              </a:ext>
            </a:extLst>
          </p:cNvPr>
          <p:cNvSpPr/>
          <p:nvPr/>
        </p:nvSpPr>
        <p:spPr>
          <a:xfrm>
            <a:off x="10959561" y="3464742"/>
            <a:ext cx="437957" cy="343704"/>
          </a:xfrm>
          <a:prstGeom prst="borderCallout1">
            <a:avLst>
              <a:gd name="adj1" fmla="val 97728"/>
              <a:gd name="adj2" fmla="val 46664"/>
              <a:gd name="adj3" fmla="val 167177"/>
              <a:gd name="adj4" fmla="val 103360"/>
            </a:avLst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</a:t>
            </a:r>
            <a:endParaRPr 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CC71365-BFC4-67A8-7476-2D44163129B8}"/>
              </a:ext>
            </a:extLst>
          </p:cNvPr>
          <p:cNvSpPr txBox="1"/>
          <p:nvPr/>
        </p:nvSpPr>
        <p:spPr>
          <a:xfrm>
            <a:off x="5442586" y="4496109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(a) </a:t>
            </a:r>
            <a:r>
              <a:rPr lang="el-GR" dirty="0"/>
              <a:t>ε</a:t>
            </a:r>
            <a:r>
              <a:rPr lang="en-US" dirty="0"/>
              <a:t>=0%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8CF3556-5657-2AE9-D074-5D8BD4BD75DE}"/>
              </a:ext>
            </a:extLst>
          </p:cNvPr>
          <p:cNvSpPr txBox="1"/>
          <p:nvPr/>
        </p:nvSpPr>
        <p:spPr>
          <a:xfrm>
            <a:off x="5481746" y="2497292"/>
            <a:ext cx="1003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(b) </a:t>
            </a:r>
            <a:r>
              <a:rPr lang="el-GR" dirty="0"/>
              <a:t>ε</a:t>
            </a:r>
            <a:r>
              <a:rPr lang="en-US" dirty="0"/>
              <a:t>=8%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295F24E-D097-09DB-FB93-6BEA182F0D54}"/>
              </a:ext>
            </a:extLst>
          </p:cNvPr>
          <p:cNvSpPr txBox="1"/>
          <p:nvPr/>
        </p:nvSpPr>
        <p:spPr>
          <a:xfrm>
            <a:off x="5559488" y="558534"/>
            <a:ext cx="1109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(c) </a:t>
            </a:r>
            <a:r>
              <a:rPr lang="el-GR" dirty="0"/>
              <a:t>ε</a:t>
            </a:r>
            <a:r>
              <a:rPr lang="en-US" dirty="0"/>
              <a:t>=10%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98AC249-2B0A-482D-A997-EC287F256194}"/>
              </a:ext>
            </a:extLst>
          </p:cNvPr>
          <p:cNvSpPr txBox="1"/>
          <p:nvPr/>
        </p:nvSpPr>
        <p:spPr>
          <a:xfrm>
            <a:off x="8033013" y="558534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(d) </a:t>
            </a:r>
            <a:r>
              <a:rPr lang="el-GR" dirty="0"/>
              <a:t>ε</a:t>
            </a:r>
            <a:r>
              <a:rPr lang="en-US" dirty="0"/>
              <a:t>=13%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AB1DFED-483F-B759-2E44-22AB517C6D5E}"/>
              </a:ext>
            </a:extLst>
          </p:cNvPr>
          <p:cNvSpPr txBox="1"/>
          <p:nvPr/>
        </p:nvSpPr>
        <p:spPr>
          <a:xfrm>
            <a:off x="10349258" y="585154"/>
            <a:ext cx="1109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(e) </a:t>
            </a:r>
            <a:r>
              <a:rPr lang="el-GR" dirty="0"/>
              <a:t>ε</a:t>
            </a:r>
            <a:r>
              <a:rPr lang="en-US" dirty="0"/>
              <a:t>=20%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1BF123F-7B98-6559-A33F-17166ADF5C01}"/>
              </a:ext>
            </a:extLst>
          </p:cNvPr>
          <p:cNvSpPr txBox="1"/>
          <p:nvPr/>
        </p:nvSpPr>
        <p:spPr>
          <a:xfrm>
            <a:off x="9753454" y="6094511"/>
            <a:ext cx="5958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strain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1FB1118-4941-AB15-5E1A-E3E8D5A57565}"/>
              </a:ext>
            </a:extLst>
          </p:cNvPr>
          <p:cNvSpPr txBox="1"/>
          <p:nvPr/>
        </p:nvSpPr>
        <p:spPr>
          <a:xfrm rot="16200000">
            <a:off x="7076855" y="4353316"/>
            <a:ext cx="10568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Stress [</a:t>
            </a:r>
            <a:r>
              <a:rPr lang="en-US" sz="1400" dirty="0" err="1"/>
              <a:t>GPa</a:t>
            </a:r>
            <a:r>
              <a:rPr lang="en-US" sz="1400" dirty="0"/>
              <a:t>]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1791685-13B0-4441-62D2-29F9EC6D9E2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75439" t="68487" r="13556" b="22174"/>
          <a:stretch/>
        </p:blipFill>
        <p:spPr>
          <a:xfrm>
            <a:off x="8304752" y="2645335"/>
            <a:ext cx="1366013" cy="62099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5C8D7D8-A55D-C91F-8E71-526BDE2A78E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75439" t="78069" r="13556" b="18684"/>
          <a:stretch/>
        </p:blipFill>
        <p:spPr>
          <a:xfrm>
            <a:off x="10210622" y="3042955"/>
            <a:ext cx="1366013" cy="2159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A77BF7A-0498-6F69-8DB1-EBC996544F1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44686" y="2858412"/>
            <a:ext cx="1718412" cy="155448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508035F-BC9C-7291-9CD5-195F68F91A6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81590" y="904075"/>
            <a:ext cx="1714648" cy="155448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0125F722-2D73-D7F9-129A-39B9BEB3961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819433" y="948392"/>
            <a:ext cx="1749687" cy="155448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1974D559-78B1-3E7B-3B3E-F7B790286E8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989116" y="899372"/>
            <a:ext cx="1827779" cy="1554480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2B44242D-A90E-A586-031C-16270DF072D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619371" y="4835908"/>
            <a:ext cx="1599578" cy="1554480"/>
          </a:xfrm>
          <a:prstGeom prst="rect">
            <a:avLst/>
          </a:prstGeom>
        </p:spPr>
      </p:pic>
      <p:pic>
        <p:nvPicPr>
          <p:cNvPr id="59" name="tension">
            <a:hlinkClick r:id="" action="ppaction://media"/>
            <a:extLst>
              <a:ext uri="{FF2B5EF4-FFF2-40B4-BE49-F238E27FC236}">
                <a16:creationId xmlns:a16="http://schemas.microsoft.com/office/drawing/2014/main" id="{3BFF0A82-253D-FBD6-FB41-94BDAE79448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14"/>
          <a:srcRect l="20415" t="19408"/>
          <a:stretch/>
        </p:blipFill>
        <p:spPr>
          <a:xfrm>
            <a:off x="729465" y="2019845"/>
            <a:ext cx="2942139" cy="2979392"/>
          </a:xfrm>
          <a:prstGeom prst="rect">
            <a:avLst/>
          </a:prstGeom>
        </p:spPr>
      </p:pic>
      <p:grpSp>
        <p:nvGrpSpPr>
          <p:cNvPr id="63" name="Group 62">
            <a:extLst>
              <a:ext uri="{FF2B5EF4-FFF2-40B4-BE49-F238E27FC236}">
                <a16:creationId xmlns:a16="http://schemas.microsoft.com/office/drawing/2014/main" id="{E0A4ECFA-6182-DAA9-D8A4-630F57091E0A}"/>
              </a:ext>
            </a:extLst>
          </p:cNvPr>
          <p:cNvGrpSpPr/>
          <p:nvPr/>
        </p:nvGrpSpPr>
        <p:grpSpPr>
          <a:xfrm>
            <a:off x="430539" y="2038168"/>
            <a:ext cx="3004325" cy="2776670"/>
            <a:chOff x="452692" y="650623"/>
            <a:chExt cx="3004325" cy="2776670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43D48625-556B-05BB-4FED-58F889BF7933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726888" y="650623"/>
              <a:ext cx="2730129" cy="2743200"/>
            </a:xfrm>
            <a:prstGeom prst="rect">
              <a:avLst/>
            </a:prstGeom>
          </p:spPr>
        </p:pic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42E9BEBB-DBF2-F9A3-0F0D-5B8FBD51A027}"/>
                </a:ext>
              </a:extLst>
            </p:cNvPr>
            <p:cNvGrpSpPr/>
            <p:nvPr/>
          </p:nvGrpSpPr>
          <p:grpSpPr>
            <a:xfrm>
              <a:off x="452692" y="2924272"/>
              <a:ext cx="763411" cy="503021"/>
              <a:chOff x="452692" y="2924272"/>
              <a:chExt cx="763411" cy="503021"/>
            </a:xfrm>
          </p:grpSpPr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72532A65-87E8-69CE-522E-B72E648EDD9B}"/>
                  </a:ext>
                </a:extLst>
              </p:cNvPr>
              <p:cNvSpPr/>
              <p:nvPr/>
            </p:nvSpPr>
            <p:spPr>
              <a:xfrm>
                <a:off x="452692" y="3148074"/>
                <a:ext cx="763411" cy="27921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F9598D45-5134-8C58-D153-6C26D826AACD}"/>
                  </a:ext>
                </a:extLst>
              </p:cNvPr>
              <p:cNvSpPr/>
              <p:nvPr/>
            </p:nvSpPr>
            <p:spPr>
              <a:xfrm>
                <a:off x="752767" y="2924272"/>
                <a:ext cx="191515" cy="22380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7265561-86E8-9825-79BB-B3F71FF67FE1}"/>
              </a:ext>
            </a:extLst>
          </p:cNvPr>
          <p:cNvCxnSpPr>
            <a:cxnSpLocks/>
          </p:cNvCxnSpPr>
          <p:nvPr/>
        </p:nvCxnSpPr>
        <p:spPr>
          <a:xfrm flipV="1">
            <a:off x="3074968" y="3092335"/>
            <a:ext cx="786361" cy="6626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42955BD-7B0F-2D51-5AC6-5463D54305BE}"/>
              </a:ext>
            </a:extLst>
          </p:cNvPr>
          <p:cNvCxnSpPr>
            <a:cxnSpLocks/>
          </p:cNvCxnSpPr>
          <p:nvPr/>
        </p:nvCxnSpPr>
        <p:spPr>
          <a:xfrm flipH="1">
            <a:off x="293265" y="3522721"/>
            <a:ext cx="763411" cy="6441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DA3034EF-E80B-3BBD-C8A5-BB00906D6119}"/>
              </a:ext>
            </a:extLst>
          </p:cNvPr>
          <p:cNvSpPr txBox="1"/>
          <p:nvPr/>
        </p:nvSpPr>
        <p:spPr>
          <a:xfrm>
            <a:off x="3427705" y="2654116"/>
            <a:ext cx="16764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Strain rate=10</a:t>
            </a:r>
            <a:r>
              <a:rPr lang="en-US" sz="1400" baseline="30000" dirty="0"/>
              <a:t>-3</a:t>
            </a:r>
            <a:r>
              <a:rPr lang="en-US" sz="1400" dirty="0"/>
              <a:t> 1/ps</a:t>
            </a:r>
          </a:p>
        </p:txBody>
      </p:sp>
    </p:spTree>
    <p:extLst>
      <p:ext uri="{BB962C8B-B14F-4D97-AF65-F5344CB8AC3E}">
        <p14:creationId xmlns:p14="http://schemas.microsoft.com/office/powerpoint/2010/main" val="3241148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5" dur="10500" fill="hold"/>
                                        <p:tgtEl>
                                          <p:spTgt spid="5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6" fill="hold" display="0">
                  <p:stCondLst>
                    <p:cond delay="indefinite"/>
                  </p:stCondLst>
                </p:cTn>
                <p:tgtEl>
                  <p:spTgt spid="59"/>
                </p:tgtEl>
              </p:cMediaNode>
            </p:video>
          </p:childTnLst>
        </p:cTn>
      </p:par>
    </p:tnLst>
    <p:bldLst>
      <p:bldP spid="28" grpId="0"/>
      <p:bldP spid="28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7816" y="6455"/>
            <a:ext cx="11951784" cy="620992"/>
          </a:xfrm>
        </p:spPr>
        <p:txBody>
          <a:bodyPr>
            <a:normAutofit/>
          </a:bodyPr>
          <a:lstStyle/>
          <a:p>
            <a:pPr algn="ctr">
              <a:defRPr sz="2600" b="1">
                <a:latin typeface="+mj-lt"/>
                <a:ea typeface="+mj-ea"/>
                <a:cs typeface="+mj-cs"/>
                <a:sym typeface="Arial"/>
              </a:defRPr>
            </a:pPr>
            <a:r>
              <a:rPr lang="en-US" sz="2600" dirty="0">
                <a:latin typeface="+mn-lt"/>
              </a:rPr>
              <a:t>Exploratory Data Analysis</a:t>
            </a:r>
            <a:endParaRPr lang="en-US" sz="2600" dirty="0">
              <a:solidFill>
                <a:srgbClr val="0000FF"/>
              </a:solidFill>
              <a:latin typeface="+mn-lt"/>
            </a:endParaRPr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B406DE95-A306-ED4E-88F3-A68478921918}"/>
              </a:ext>
            </a:extLst>
          </p:cNvPr>
          <p:cNvSpPr txBox="1">
            <a:spLocks/>
          </p:cNvSpPr>
          <p:nvPr/>
        </p:nvSpPr>
        <p:spPr bwMode="auto">
          <a:xfrm>
            <a:off x="11178540" y="6518568"/>
            <a:ext cx="982980" cy="303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auto" hangingPunct="0">
              <a:spcBef>
                <a:spcPts val="0"/>
              </a:spcBef>
              <a:spcAft>
                <a:spcPts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FF074991-C93A-472C-B00C-FCE612A4FBB3}" type="slidenum">
              <a:rPr lang="en-US" sz="1200">
                <a:latin typeface="+mn-lt"/>
                <a:cs typeface="Times New Roman" pitchFamily="18" charset="0"/>
              </a:rPr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5</a:t>
            </a:fld>
            <a:endParaRPr lang="en-US" sz="1200" dirty="0">
              <a:latin typeface="+mn-lt"/>
              <a:cs typeface="Times New Roman" pitchFamily="18" charset="0"/>
            </a:endParaRP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sz="1400" dirty="0">
              <a:latin typeface="Times New Roman" pitchFamily="18" charset="0"/>
              <a:cs typeface="Times New Roman" pitchFamily="18" charset="0"/>
            </a:endParaRP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sz="14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F93BE82D-113A-FF41-A8E0-C4FB8980696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00600" y="6516610"/>
            <a:ext cx="2713274" cy="310896"/>
          </a:xfrm>
          <a:prstGeom prst="rect">
            <a:avLst/>
          </a:prstGeom>
        </p:spPr>
      </p:pic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049382F-AB6E-9149-B71E-273A45E82A07}"/>
              </a:ext>
            </a:extLst>
          </p:cNvPr>
          <p:cNvCxnSpPr/>
          <p:nvPr/>
        </p:nvCxnSpPr>
        <p:spPr>
          <a:xfrm>
            <a:off x="0" y="609600"/>
            <a:ext cx="12161520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4DE1F70F-31C4-B447-91AF-4A4C0F95C2E3}"/>
              </a:ext>
            </a:extLst>
          </p:cNvPr>
          <p:cNvCxnSpPr/>
          <p:nvPr/>
        </p:nvCxnSpPr>
        <p:spPr>
          <a:xfrm>
            <a:off x="0" y="6480982"/>
            <a:ext cx="1216152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D18DA4D1-AAD2-4347-9D5B-1A3C76633C01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816" y="6519578"/>
            <a:ext cx="3036384" cy="301752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5715000" y="1066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4B97EFC9-BA4A-C9DE-C1FB-AF79E9BE44A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9875" y="4386138"/>
            <a:ext cx="8268552" cy="1920240"/>
          </a:xfrm>
          <a:prstGeom prst="rect">
            <a:avLst/>
          </a:prstGeom>
        </p:spPr>
      </p:pic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B3923A7C-105E-5CD8-1F79-8E6C74C7ED9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9875" y="2691683"/>
            <a:ext cx="8268552" cy="1920240"/>
          </a:xfrm>
          <a:prstGeom prst="rect">
            <a:avLst/>
          </a:prstGeom>
        </p:spPr>
      </p:pic>
      <p:pic>
        <p:nvPicPr>
          <p:cNvPr id="8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A09A36F1-AA4D-5F36-CC2F-81509EDAD70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9875" y="822624"/>
            <a:ext cx="8268552" cy="192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3745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7816" y="6455"/>
            <a:ext cx="11951784" cy="620992"/>
          </a:xfrm>
        </p:spPr>
        <p:txBody>
          <a:bodyPr>
            <a:normAutofit/>
          </a:bodyPr>
          <a:lstStyle/>
          <a:p>
            <a:pPr algn="ctr">
              <a:defRPr sz="2600" b="1">
                <a:latin typeface="+mj-lt"/>
                <a:ea typeface="+mj-ea"/>
                <a:cs typeface="+mj-cs"/>
                <a:sym typeface="Arial"/>
              </a:defRPr>
            </a:pPr>
            <a:r>
              <a:rPr lang="en-US" sz="2600" dirty="0">
                <a:latin typeface="+mn-lt"/>
              </a:rPr>
              <a:t>Heatmap</a:t>
            </a:r>
            <a:endParaRPr lang="en-US" sz="2600" dirty="0">
              <a:solidFill>
                <a:srgbClr val="0000FF"/>
              </a:solidFill>
              <a:latin typeface="+mn-lt"/>
            </a:endParaRPr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B406DE95-A306-ED4E-88F3-A68478921918}"/>
              </a:ext>
            </a:extLst>
          </p:cNvPr>
          <p:cNvSpPr txBox="1">
            <a:spLocks/>
          </p:cNvSpPr>
          <p:nvPr/>
        </p:nvSpPr>
        <p:spPr bwMode="auto">
          <a:xfrm>
            <a:off x="11178540" y="6518568"/>
            <a:ext cx="982980" cy="303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auto" hangingPunct="0">
              <a:spcBef>
                <a:spcPts val="0"/>
              </a:spcBef>
              <a:spcAft>
                <a:spcPts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FF074991-C93A-472C-B00C-FCE612A4FBB3}" type="slidenum">
              <a:rPr lang="en-US" sz="1200">
                <a:latin typeface="+mn-lt"/>
                <a:cs typeface="Times New Roman" pitchFamily="18" charset="0"/>
              </a:rPr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6</a:t>
            </a:fld>
            <a:endParaRPr lang="en-US" sz="1200" dirty="0">
              <a:latin typeface="+mn-lt"/>
              <a:cs typeface="Times New Roman" pitchFamily="18" charset="0"/>
            </a:endParaRP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sz="1400" dirty="0">
              <a:latin typeface="Times New Roman" pitchFamily="18" charset="0"/>
              <a:cs typeface="Times New Roman" pitchFamily="18" charset="0"/>
            </a:endParaRP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sz="14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F93BE82D-113A-FF41-A8E0-C4FB8980696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00600" y="6516610"/>
            <a:ext cx="2713274" cy="310896"/>
          </a:xfrm>
          <a:prstGeom prst="rect">
            <a:avLst/>
          </a:prstGeom>
        </p:spPr>
      </p:pic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049382F-AB6E-9149-B71E-273A45E82A07}"/>
              </a:ext>
            </a:extLst>
          </p:cNvPr>
          <p:cNvCxnSpPr/>
          <p:nvPr/>
        </p:nvCxnSpPr>
        <p:spPr>
          <a:xfrm>
            <a:off x="0" y="609600"/>
            <a:ext cx="12161520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4DE1F70F-31C4-B447-91AF-4A4C0F95C2E3}"/>
              </a:ext>
            </a:extLst>
          </p:cNvPr>
          <p:cNvCxnSpPr/>
          <p:nvPr/>
        </p:nvCxnSpPr>
        <p:spPr>
          <a:xfrm>
            <a:off x="0" y="6480982"/>
            <a:ext cx="1216152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D18DA4D1-AAD2-4347-9D5B-1A3C76633C01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816" y="6519578"/>
            <a:ext cx="3036384" cy="301752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5715000" y="1066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810BA2-B52F-D0B0-B399-37F7BC7FBF5F}"/>
              </a:ext>
            </a:extLst>
          </p:cNvPr>
          <p:cNvSpPr txBox="1"/>
          <p:nvPr/>
        </p:nvSpPr>
        <p:spPr>
          <a:xfrm>
            <a:off x="261050" y="680395"/>
            <a:ext cx="3171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Pearson correlation coefficient:</a:t>
            </a:r>
          </a:p>
        </p:txBody>
      </p:sp>
      <p:pic>
        <p:nvPicPr>
          <p:cNvPr id="3" name="Picture 2" descr="Chart, bar chart, treemap chart&#10;&#10;Description automatically generated">
            <a:extLst>
              <a:ext uri="{FF2B5EF4-FFF2-40B4-BE49-F238E27FC236}">
                <a16:creationId xmlns:a16="http://schemas.microsoft.com/office/drawing/2014/main" id="{8F998EFE-9273-B7DE-145B-0C7AF628FF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669" y="1049726"/>
            <a:ext cx="8948206" cy="5392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3672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shape&#10;&#10;Description automatically generated">
            <a:extLst>
              <a:ext uri="{FF2B5EF4-FFF2-40B4-BE49-F238E27FC236}">
                <a16:creationId xmlns:a16="http://schemas.microsoft.com/office/drawing/2014/main" id="{7BC56D2B-0D03-4479-2256-A48CC52507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380" y="742171"/>
            <a:ext cx="4028199" cy="272646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B3DED62-841B-C5D4-D9BC-9A26EB3A7915}"/>
              </a:ext>
            </a:extLst>
          </p:cNvPr>
          <p:cNvSpPr txBox="1"/>
          <p:nvPr/>
        </p:nvSpPr>
        <p:spPr>
          <a:xfrm>
            <a:off x="1005884" y="1518169"/>
            <a:ext cx="30704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Loss function=Mean Squared Error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7816" y="6455"/>
            <a:ext cx="11951784" cy="620992"/>
          </a:xfrm>
        </p:spPr>
        <p:txBody>
          <a:bodyPr>
            <a:normAutofit/>
          </a:bodyPr>
          <a:lstStyle/>
          <a:p>
            <a:pPr algn="ctr">
              <a:defRPr sz="2600" b="1">
                <a:latin typeface="+mj-lt"/>
                <a:ea typeface="+mj-ea"/>
                <a:cs typeface="+mj-cs"/>
                <a:sym typeface="Arial"/>
              </a:defRPr>
            </a:pPr>
            <a:r>
              <a:rPr lang="en-US" sz="2600" dirty="0">
                <a:latin typeface="+mn-lt"/>
              </a:rPr>
              <a:t>Neural Network (NN) Model Performance</a:t>
            </a:r>
            <a:endParaRPr lang="en-US" sz="2600" dirty="0">
              <a:solidFill>
                <a:srgbClr val="0000FF"/>
              </a:solidFill>
              <a:latin typeface="+mn-lt"/>
            </a:endParaRPr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B406DE95-A306-ED4E-88F3-A68478921918}"/>
              </a:ext>
            </a:extLst>
          </p:cNvPr>
          <p:cNvSpPr txBox="1">
            <a:spLocks/>
          </p:cNvSpPr>
          <p:nvPr/>
        </p:nvSpPr>
        <p:spPr bwMode="auto">
          <a:xfrm>
            <a:off x="11178540" y="6518568"/>
            <a:ext cx="982980" cy="303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auto" hangingPunct="0">
              <a:spcBef>
                <a:spcPts val="0"/>
              </a:spcBef>
              <a:spcAft>
                <a:spcPts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FF074991-C93A-472C-B00C-FCE612A4FBB3}" type="slidenum">
              <a:rPr lang="en-US" sz="1200">
                <a:latin typeface="+mn-lt"/>
                <a:cs typeface="Times New Roman" pitchFamily="18" charset="0"/>
              </a:rPr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7</a:t>
            </a:fld>
            <a:endParaRPr lang="en-US" sz="1200" dirty="0">
              <a:latin typeface="+mn-lt"/>
              <a:cs typeface="Times New Roman" pitchFamily="18" charset="0"/>
            </a:endParaRP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sz="1400" dirty="0">
              <a:latin typeface="Times New Roman" pitchFamily="18" charset="0"/>
              <a:cs typeface="Times New Roman" pitchFamily="18" charset="0"/>
            </a:endParaRP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sz="14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F93BE82D-113A-FF41-A8E0-C4FB8980696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00600" y="6516610"/>
            <a:ext cx="2713274" cy="310896"/>
          </a:xfrm>
          <a:prstGeom prst="rect">
            <a:avLst/>
          </a:prstGeom>
        </p:spPr>
      </p:pic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049382F-AB6E-9149-B71E-273A45E82A07}"/>
              </a:ext>
            </a:extLst>
          </p:cNvPr>
          <p:cNvCxnSpPr/>
          <p:nvPr/>
        </p:nvCxnSpPr>
        <p:spPr>
          <a:xfrm>
            <a:off x="0" y="609600"/>
            <a:ext cx="12161520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4DE1F70F-31C4-B447-91AF-4A4C0F95C2E3}"/>
              </a:ext>
            </a:extLst>
          </p:cNvPr>
          <p:cNvCxnSpPr/>
          <p:nvPr/>
        </p:nvCxnSpPr>
        <p:spPr>
          <a:xfrm>
            <a:off x="0" y="6480982"/>
            <a:ext cx="1216152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D18DA4D1-AAD2-4347-9D5B-1A3C76633C01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816" y="6519578"/>
            <a:ext cx="3036384" cy="301752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5715000" y="1066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1" name="Picture 10" descr="Chart, scatter chart&#10;&#10;Description automatically generated">
            <a:extLst>
              <a:ext uri="{FF2B5EF4-FFF2-40B4-BE49-F238E27FC236}">
                <a16:creationId xmlns:a16="http://schemas.microsoft.com/office/drawing/2014/main" id="{C3DAEAC6-E650-D1FE-BED1-23D4919B55F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84861"/>
            <a:ext cx="4003352" cy="2743200"/>
          </a:xfrm>
          <a:prstGeom prst="rect">
            <a:avLst/>
          </a:prstGeom>
        </p:spPr>
      </p:pic>
      <p:pic>
        <p:nvPicPr>
          <p:cNvPr id="14" name="Picture 13" descr="Chart, scatter chart&#10;&#10;Description automatically generated">
            <a:extLst>
              <a:ext uri="{FF2B5EF4-FFF2-40B4-BE49-F238E27FC236}">
                <a16:creationId xmlns:a16="http://schemas.microsoft.com/office/drawing/2014/main" id="{B18A1837-8D4B-88E0-62F8-E288B800871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8303" y="3684861"/>
            <a:ext cx="4142115" cy="2743200"/>
          </a:xfrm>
          <a:prstGeom prst="rect">
            <a:avLst/>
          </a:prstGeom>
        </p:spPr>
      </p:pic>
      <p:pic>
        <p:nvPicPr>
          <p:cNvPr id="16" name="Picture 15" descr="Chart, scatter chart&#10;&#10;Description automatically generated">
            <a:extLst>
              <a:ext uri="{FF2B5EF4-FFF2-40B4-BE49-F238E27FC236}">
                <a16:creationId xmlns:a16="http://schemas.microsoft.com/office/drawing/2014/main" id="{4880FFA0-C8A7-D8EB-BACA-3E42C73181D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5369" y="3684861"/>
            <a:ext cx="4036631" cy="27432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ECE6EF2-C8FD-8C8A-4484-8B327B87F396}"/>
              </a:ext>
            </a:extLst>
          </p:cNvPr>
          <p:cNvSpPr txBox="1"/>
          <p:nvPr/>
        </p:nvSpPr>
        <p:spPr>
          <a:xfrm>
            <a:off x="9135932" y="742171"/>
            <a:ext cx="375172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NN model Architecture: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>Forward feed 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>3 hidden layers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>20 neurons</a:t>
            </a:r>
          </a:p>
          <a:p>
            <a:r>
              <a:rPr lang="en-US" u="sng" dirty="0"/>
              <a:t>Optimized Hyperparameters: 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>Batch size=100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>Epochs=200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3D378FC-0053-4C02-D28C-CDED016219AB}"/>
              </a:ext>
            </a:extLst>
          </p:cNvPr>
          <p:cNvSpPr txBox="1"/>
          <p:nvPr/>
        </p:nvSpPr>
        <p:spPr>
          <a:xfrm>
            <a:off x="4622560" y="742171"/>
            <a:ext cx="391901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Training and Testing Dataset:</a:t>
            </a:r>
          </a:p>
          <a:p>
            <a:r>
              <a:rPr lang="en-US" dirty="0"/>
              <a:t>620 Data points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>351 runs @T=300K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>159 runs @ t=400 K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>110 runs @T=500 K</a:t>
            </a:r>
          </a:p>
          <a:p>
            <a:r>
              <a:rPr lang="en-US" u="sng" dirty="0"/>
              <a:t>Splitting: 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>80% train data-20% test data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>Test and train have the same proportions of class T</a:t>
            </a:r>
          </a:p>
        </p:txBody>
      </p:sp>
    </p:spTree>
    <p:extLst>
      <p:ext uri="{BB962C8B-B14F-4D97-AF65-F5344CB8AC3E}">
        <p14:creationId xmlns:p14="http://schemas.microsoft.com/office/powerpoint/2010/main" val="345882565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box and whisker chart&#10;&#10;Description automatically generated">
            <a:extLst>
              <a:ext uri="{FF2B5EF4-FFF2-40B4-BE49-F238E27FC236}">
                <a16:creationId xmlns:a16="http://schemas.microsoft.com/office/drawing/2014/main" id="{22D33469-7E22-26BB-6B0C-050EC7AFFF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4613" y="688753"/>
            <a:ext cx="4546620" cy="303108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7816" y="6455"/>
            <a:ext cx="11951784" cy="620992"/>
          </a:xfrm>
        </p:spPr>
        <p:txBody>
          <a:bodyPr>
            <a:normAutofit/>
          </a:bodyPr>
          <a:lstStyle/>
          <a:p>
            <a:pPr algn="ctr">
              <a:defRPr sz="2600" b="1">
                <a:latin typeface="+mj-lt"/>
                <a:ea typeface="+mj-ea"/>
                <a:cs typeface="+mj-cs"/>
                <a:sym typeface="Arial"/>
              </a:defRPr>
            </a:pPr>
            <a:r>
              <a:rPr lang="en-US" sz="2600" dirty="0">
                <a:latin typeface="+mn-lt"/>
              </a:rPr>
              <a:t>Application of NN Model: Predict the Risk Factor</a:t>
            </a:r>
            <a:endParaRPr lang="en-US" sz="2600" dirty="0">
              <a:solidFill>
                <a:srgbClr val="0000FF"/>
              </a:solidFill>
              <a:latin typeface="+mn-lt"/>
            </a:endParaRPr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B406DE95-A306-ED4E-88F3-A68478921918}"/>
              </a:ext>
            </a:extLst>
          </p:cNvPr>
          <p:cNvSpPr txBox="1">
            <a:spLocks/>
          </p:cNvSpPr>
          <p:nvPr/>
        </p:nvSpPr>
        <p:spPr bwMode="auto">
          <a:xfrm>
            <a:off x="11178540" y="6518568"/>
            <a:ext cx="982980" cy="303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auto" hangingPunct="0">
              <a:spcBef>
                <a:spcPts val="0"/>
              </a:spcBef>
              <a:spcAft>
                <a:spcPts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FF074991-C93A-472C-B00C-FCE612A4FBB3}" type="slidenum">
              <a:rPr lang="en-US" sz="1200">
                <a:latin typeface="+mn-lt"/>
                <a:cs typeface="Times New Roman" pitchFamily="18" charset="0"/>
              </a:rPr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8</a:t>
            </a:fld>
            <a:endParaRPr lang="en-US" sz="1200" dirty="0">
              <a:latin typeface="+mn-lt"/>
              <a:cs typeface="Times New Roman" pitchFamily="18" charset="0"/>
            </a:endParaRP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sz="1400" dirty="0">
              <a:latin typeface="Times New Roman" pitchFamily="18" charset="0"/>
              <a:cs typeface="Times New Roman" pitchFamily="18" charset="0"/>
            </a:endParaRP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sz="14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F93BE82D-113A-FF41-A8E0-C4FB8980696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00600" y="6516610"/>
            <a:ext cx="2713274" cy="310896"/>
          </a:xfrm>
          <a:prstGeom prst="rect">
            <a:avLst/>
          </a:prstGeom>
        </p:spPr>
      </p:pic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049382F-AB6E-9149-B71E-273A45E82A07}"/>
              </a:ext>
            </a:extLst>
          </p:cNvPr>
          <p:cNvCxnSpPr/>
          <p:nvPr/>
        </p:nvCxnSpPr>
        <p:spPr>
          <a:xfrm>
            <a:off x="0" y="609600"/>
            <a:ext cx="12161520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4DE1F70F-31C4-B447-91AF-4A4C0F95C2E3}"/>
              </a:ext>
            </a:extLst>
          </p:cNvPr>
          <p:cNvCxnSpPr/>
          <p:nvPr/>
        </p:nvCxnSpPr>
        <p:spPr>
          <a:xfrm>
            <a:off x="0" y="6480982"/>
            <a:ext cx="1216152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D18DA4D1-AAD2-4347-9D5B-1A3C76633C01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816" y="6519578"/>
            <a:ext cx="3036384" cy="301752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5715000" y="1066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21DF4F8-0737-3338-9FB3-1B13ED9F4637}"/>
                  </a:ext>
                </a:extLst>
              </p:cNvPr>
              <p:cNvSpPr txBox="1"/>
              <p:nvPr/>
            </p:nvSpPr>
            <p:spPr>
              <a:xfrm>
                <a:off x="87816" y="1110069"/>
                <a:ext cx="3969933" cy="8842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dirty="0"/>
                  <a:t>Risk Factor=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𝑡𝑟𝑒𝑠h𝑜𝑙𝑑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den>
                            </m:f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    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𝑡𝑟𝑒𝑠h𝑜𝑙𝑑</m:t>
                                </m:r>
                              </m:sub>
                            </m:sSub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                       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&gt;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𝑡𝑟𝑒𝑠h𝑜𝑙𝑑</m:t>
                                </m:r>
                              </m:sub>
                            </m:sSub>
                          </m:e>
                        </m:eqAr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21DF4F8-0737-3338-9FB3-1B13ED9F46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16" y="1110069"/>
                <a:ext cx="3969933" cy="884281"/>
              </a:xfrm>
              <a:prstGeom prst="rect">
                <a:avLst/>
              </a:prstGeom>
              <a:blipFill>
                <a:blip r:embed="rId6"/>
                <a:stretch>
                  <a:fillRect l="-35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FAF13C7B-1177-5D4A-5BAA-C646AA2DB01A}"/>
              </a:ext>
            </a:extLst>
          </p:cNvPr>
          <p:cNvSpPr txBox="1"/>
          <p:nvPr/>
        </p:nvSpPr>
        <p:spPr>
          <a:xfrm>
            <a:off x="5646334" y="694500"/>
            <a:ext cx="3220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Summary of Data for yield stress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559B5BD-A5ED-37E0-6C5C-92A3CCDD10D3}"/>
              </a:ext>
            </a:extLst>
          </p:cNvPr>
          <p:cNvCxnSpPr/>
          <p:nvPr/>
        </p:nvCxnSpPr>
        <p:spPr>
          <a:xfrm>
            <a:off x="5413114" y="2654318"/>
            <a:ext cx="3454166" cy="0"/>
          </a:xfrm>
          <a:prstGeom prst="line">
            <a:avLst/>
          </a:prstGeom>
          <a:ln w="28575">
            <a:solidFill>
              <a:schemeClr val="accent4"/>
            </a:solidFill>
            <a:prstDash val="dash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A3E26C0F-B169-5C44-84DB-036979579152}"/>
              </a:ext>
            </a:extLst>
          </p:cNvPr>
          <p:cNvSpPr txBox="1"/>
          <p:nvPr/>
        </p:nvSpPr>
        <p:spPr>
          <a:xfrm>
            <a:off x="9235161" y="1692130"/>
            <a:ext cx="2434869" cy="923326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Let’s consider yield stress threshold for an application is </a:t>
            </a:r>
            <a:r>
              <a:rPr lang="en-US" u="sng" dirty="0"/>
              <a:t>4 </a:t>
            </a:r>
            <a:r>
              <a:rPr lang="en-US" u="sng" dirty="0" err="1"/>
              <a:t>GPa</a:t>
            </a:r>
            <a:endParaRPr lang="en-US" u="sng" dirty="0"/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841FCA24-6770-96B4-0E22-CAC1F7C870B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199" y="3781139"/>
            <a:ext cx="11126292" cy="2612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7036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7816" y="6455"/>
            <a:ext cx="11951784" cy="620992"/>
          </a:xfrm>
        </p:spPr>
        <p:txBody>
          <a:bodyPr>
            <a:normAutofit/>
          </a:bodyPr>
          <a:lstStyle/>
          <a:p>
            <a:pPr algn="ctr">
              <a:defRPr sz="2600" b="1">
                <a:latin typeface="+mj-lt"/>
                <a:ea typeface="+mj-ea"/>
                <a:cs typeface="+mj-cs"/>
                <a:sym typeface="Arial"/>
              </a:defRPr>
            </a:pPr>
            <a:r>
              <a:rPr lang="en-US" sz="2600" b="1" dirty="0">
                <a:latin typeface="+mn-lt"/>
                <a:sym typeface="Arial"/>
              </a:rPr>
              <a:t>Develop a Classification NN Model: Multi-layer Perceptron (MLP)</a:t>
            </a:r>
            <a:endParaRPr lang="en-US" sz="2600" b="1" dirty="0">
              <a:solidFill>
                <a:srgbClr val="0000FF"/>
              </a:solidFill>
              <a:latin typeface="+mn-lt"/>
              <a:sym typeface="Arial"/>
            </a:endParaRPr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B406DE95-A306-ED4E-88F3-A68478921918}"/>
              </a:ext>
            </a:extLst>
          </p:cNvPr>
          <p:cNvSpPr txBox="1">
            <a:spLocks/>
          </p:cNvSpPr>
          <p:nvPr/>
        </p:nvSpPr>
        <p:spPr bwMode="auto">
          <a:xfrm>
            <a:off x="11178540" y="6518568"/>
            <a:ext cx="982980" cy="303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auto" hangingPunct="0">
              <a:spcBef>
                <a:spcPts val="0"/>
              </a:spcBef>
              <a:spcAft>
                <a:spcPts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FF074991-C93A-472C-B00C-FCE612A4FBB3}" type="slidenum">
              <a:rPr lang="en-US" sz="1200">
                <a:latin typeface="+mn-lt"/>
                <a:cs typeface="Times New Roman" pitchFamily="18" charset="0"/>
              </a:rPr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9</a:t>
            </a:fld>
            <a:endParaRPr lang="en-US" sz="1200" dirty="0">
              <a:latin typeface="+mn-lt"/>
              <a:cs typeface="Times New Roman" pitchFamily="18" charset="0"/>
            </a:endParaRP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sz="1400" dirty="0">
              <a:latin typeface="Times New Roman" pitchFamily="18" charset="0"/>
              <a:cs typeface="Times New Roman" pitchFamily="18" charset="0"/>
            </a:endParaRP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sz="14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F93BE82D-113A-FF41-A8E0-C4FB8980696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00600" y="6516610"/>
            <a:ext cx="2713274" cy="310896"/>
          </a:xfrm>
          <a:prstGeom prst="rect">
            <a:avLst/>
          </a:prstGeom>
        </p:spPr>
      </p:pic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049382F-AB6E-9149-B71E-273A45E82A07}"/>
              </a:ext>
            </a:extLst>
          </p:cNvPr>
          <p:cNvCxnSpPr/>
          <p:nvPr/>
        </p:nvCxnSpPr>
        <p:spPr>
          <a:xfrm>
            <a:off x="0" y="609600"/>
            <a:ext cx="12161520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4DE1F70F-31C4-B447-91AF-4A4C0F95C2E3}"/>
              </a:ext>
            </a:extLst>
          </p:cNvPr>
          <p:cNvCxnSpPr/>
          <p:nvPr/>
        </p:nvCxnSpPr>
        <p:spPr>
          <a:xfrm>
            <a:off x="0" y="6480982"/>
            <a:ext cx="1216152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D18DA4D1-AAD2-4347-9D5B-1A3C76633C01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816" y="6519578"/>
            <a:ext cx="3036384" cy="301752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5715000" y="1066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2C674E5-0EAE-CAE9-4857-8412253CEAF0}"/>
                  </a:ext>
                </a:extLst>
              </p:cNvPr>
              <p:cNvSpPr txBox="1"/>
              <p:nvPr/>
            </p:nvSpPr>
            <p:spPr>
              <a:xfrm>
                <a:off x="6793910" y="2585129"/>
                <a:ext cx="4077462" cy="6178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𝑅𝑖𝑠𝑘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𝐹𝑎𝑐𝑡𝑜𝑟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=0        →      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𝑁𝑜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𝑅𝑖𝑠𝑘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𝑅𝑖𝑠𝑘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𝐹𝑎𝑐𝑡𝑜𝑟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0    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  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𝑤𝑖𝑡h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𝑅𝑖𝑠𝑘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2C674E5-0EAE-CAE9-4857-8412253CEA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3910" y="2585129"/>
                <a:ext cx="4077462" cy="617861"/>
              </a:xfrm>
              <a:prstGeom prst="rect">
                <a:avLst/>
              </a:prstGeom>
              <a:blipFill>
                <a:blip r:embed="rId5"/>
                <a:stretch>
                  <a:fillRect b="-9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 descr="A picture containing bubble chart&#10;&#10;Description automatically generated">
            <a:extLst>
              <a:ext uri="{FF2B5EF4-FFF2-40B4-BE49-F238E27FC236}">
                <a16:creationId xmlns:a16="http://schemas.microsoft.com/office/drawing/2014/main" id="{7676ACAE-EBA1-C766-55F6-89FFE15F78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0177" y="3663078"/>
            <a:ext cx="3879423" cy="2743200"/>
          </a:xfrm>
          <a:prstGeom prst="rect">
            <a:avLst/>
          </a:prstGeom>
        </p:spPr>
      </p:pic>
      <p:pic>
        <p:nvPicPr>
          <p:cNvPr id="16" name="Picture 15" descr="A picture containing bubble chart&#10;&#10;Description automatically generated">
            <a:extLst>
              <a:ext uri="{FF2B5EF4-FFF2-40B4-BE49-F238E27FC236}">
                <a16:creationId xmlns:a16="http://schemas.microsoft.com/office/drawing/2014/main" id="{CB758318-8A89-1219-BCC4-4C84B3B1601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0088" y="3663078"/>
            <a:ext cx="3879423" cy="2743200"/>
          </a:xfrm>
          <a:prstGeom prst="rect">
            <a:avLst/>
          </a:prstGeom>
        </p:spPr>
      </p:pic>
      <p:pic>
        <p:nvPicPr>
          <p:cNvPr id="19" name="Picture 18" descr="A picture containing scatter chart&#10;&#10;Description automatically generated">
            <a:extLst>
              <a:ext uri="{FF2B5EF4-FFF2-40B4-BE49-F238E27FC236}">
                <a16:creationId xmlns:a16="http://schemas.microsoft.com/office/drawing/2014/main" id="{E02D0B14-3E99-504E-DA4F-8A3AEF1578F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32" y="3672444"/>
            <a:ext cx="3879423" cy="27432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A2F29A3-B33B-7970-F2BF-02845D029FF3}"/>
              </a:ext>
            </a:extLst>
          </p:cNvPr>
          <p:cNvSpPr txBox="1"/>
          <p:nvPr/>
        </p:nvSpPr>
        <p:spPr>
          <a:xfrm>
            <a:off x="6793910" y="645228"/>
            <a:ext cx="375172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MLP model Architecture: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>Classification model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>3 hidden layers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>20 neurons</a:t>
            </a:r>
          </a:p>
          <a:p>
            <a:r>
              <a:rPr lang="en-US" u="sng" dirty="0"/>
              <a:t>Hyperparameters: 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>alpha=1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8D41395-82F6-2062-53AD-11AA353BF72D}"/>
              </a:ext>
            </a:extLst>
          </p:cNvPr>
          <p:cNvSpPr txBox="1"/>
          <p:nvPr/>
        </p:nvSpPr>
        <p:spPr>
          <a:xfrm>
            <a:off x="142905" y="648196"/>
            <a:ext cx="391901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Training and Testing Dataset:</a:t>
            </a:r>
          </a:p>
          <a:p>
            <a:r>
              <a:rPr lang="en-US" dirty="0"/>
              <a:t>620 Data points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>351 runs @T=300K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>159 runs @ t=400 K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>110 runs @T=500 K</a:t>
            </a:r>
          </a:p>
          <a:p>
            <a:r>
              <a:rPr lang="en-US" u="sng" dirty="0"/>
              <a:t>Splitting: 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>80% train data-20% test data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>Test and train have the same proportions of class T</a:t>
            </a:r>
          </a:p>
        </p:txBody>
      </p:sp>
    </p:spTree>
    <p:extLst>
      <p:ext uri="{BB962C8B-B14F-4D97-AF65-F5344CB8AC3E}">
        <p14:creationId xmlns:p14="http://schemas.microsoft.com/office/powerpoint/2010/main" val="179652840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6473</TotalTime>
  <Words>1218</Words>
  <Application>Microsoft Office PowerPoint</Application>
  <PresentationFormat>Widescreen</PresentationFormat>
  <Paragraphs>193</Paragraphs>
  <Slides>13</Slides>
  <Notes>13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2" baseType="lpstr">
      <vt:lpstr>Arial</vt:lpstr>
      <vt:lpstr>Calibri</vt:lpstr>
      <vt:lpstr>Calibri Light</vt:lpstr>
      <vt:lpstr>Cambria Math</vt:lpstr>
      <vt:lpstr>Courier New</vt:lpstr>
      <vt:lpstr>Segoe UI</vt:lpstr>
      <vt:lpstr>Times New Roman</vt:lpstr>
      <vt:lpstr>Wingdings</vt:lpstr>
      <vt:lpstr>Office Theme</vt:lpstr>
      <vt:lpstr>PowerPoint Presentation</vt:lpstr>
      <vt:lpstr>Nanoporous Metal (NPM)</vt:lpstr>
      <vt:lpstr>Automated Workflow of Randomized Design &amp; Investigation of Nanofoams Under Tension</vt:lpstr>
      <vt:lpstr>MD Simulation Details</vt:lpstr>
      <vt:lpstr>Exploratory Data Analysis</vt:lpstr>
      <vt:lpstr>Heatmap</vt:lpstr>
      <vt:lpstr>Neural Network (NN) Model Performance</vt:lpstr>
      <vt:lpstr>Application of NN Model: Predict the Risk Factor</vt:lpstr>
      <vt:lpstr>Develop a Classification NN Model: Multi-layer Perceptron (MLP)</vt:lpstr>
      <vt:lpstr>PowerPoint Presentation</vt:lpstr>
      <vt:lpstr>MLP Model Regularization-Training Data</vt:lpstr>
      <vt:lpstr>PowerPoint Presentation</vt:lpstr>
      <vt:lpstr>Summary and 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sepideh</dc:creator>
  <cp:lastModifiedBy>sepideh</cp:lastModifiedBy>
  <cp:revision>109</cp:revision>
  <dcterms:created xsi:type="dcterms:W3CDTF">2021-03-08T15:06:00Z</dcterms:created>
  <dcterms:modified xsi:type="dcterms:W3CDTF">2023-04-12T20:23:10Z</dcterms:modified>
</cp:coreProperties>
</file>